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0" r:id="rId2"/>
    <p:sldId id="257" r:id="rId3"/>
    <p:sldId id="258" r:id="rId4"/>
    <p:sldId id="273" r:id="rId5"/>
    <p:sldId id="259" r:id="rId6"/>
    <p:sldId id="260" r:id="rId7"/>
    <p:sldId id="271" r:id="rId8"/>
    <p:sldId id="272" r:id="rId9"/>
    <p:sldId id="262" r:id="rId10"/>
    <p:sldId id="263" r:id="rId11"/>
    <p:sldId id="275" r:id="rId12"/>
    <p:sldId id="261" r:id="rId13"/>
    <p:sldId id="274" r:id="rId14"/>
    <p:sldId id="264" r:id="rId15"/>
    <p:sldId id="269" r:id="rId16"/>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8" autoAdjust="0"/>
    <p:restoredTop sz="94660"/>
  </p:normalViewPr>
  <p:slideViewPr>
    <p:cSldViewPr>
      <p:cViewPr varScale="1">
        <p:scale>
          <a:sx n="59" d="100"/>
          <a:sy n="59" d="100"/>
        </p:scale>
        <p:origin x="49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00" b="1" i="0">
                <a:solidFill>
                  <a:srgbClr val="FFAB40"/>
                </a:solidFill>
                <a:latin typeface="Tahoma"/>
                <a:cs typeface="Tahom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Tahoma"/>
                <a:cs typeface="Tahom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4800" b="1" i="0">
                <a:solidFill>
                  <a:srgbClr val="FFAB40"/>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4361"/>
            <a:ext cx="14388871" cy="1481455"/>
          </a:xfrm>
          <a:prstGeom prst="rect">
            <a:avLst/>
          </a:prstGeom>
        </p:spPr>
        <p:txBody>
          <a:bodyPr wrap="square" lIns="0" tIns="0" rIns="0" bIns="0">
            <a:spAutoFit/>
          </a:bodyPr>
          <a:lstStyle>
            <a:lvl1pPr>
              <a:defRPr sz="4800" b="1" i="0">
                <a:solidFill>
                  <a:srgbClr val="FFAB40"/>
                </a:solidFill>
                <a:latin typeface="Tahoma"/>
                <a:cs typeface="Tahom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cs24bt047@iitdh.ac.in"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16D5A4F-DBB6-FB74-4237-6B90DD066A9F}"/>
              </a:ext>
            </a:extLst>
          </p:cNvPr>
          <p:cNvSpPr txBox="1">
            <a:spLocks/>
          </p:cNvSpPr>
          <p:nvPr/>
        </p:nvSpPr>
        <p:spPr>
          <a:xfrm>
            <a:off x="4121150" y="0"/>
            <a:ext cx="10439400" cy="4021614"/>
          </a:xfrm>
          <a:prstGeom prst="rect">
            <a:avLst/>
          </a:prstGeom>
        </p:spPr>
        <p:txBody>
          <a:bodyPr vert="horz" wrap="square" lIns="0" tIns="12700" rIns="0" bIns="0" rtlCol="0">
            <a:spAutoFit/>
          </a:bodyPr>
          <a:lstStyle>
            <a:lvl1pPr>
              <a:defRPr>
                <a:latin typeface="+mj-lt"/>
                <a:ea typeface="+mj-ea"/>
                <a:cs typeface="+mj-cs"/>
              </a:defRPr>
            </a:lvl1pPr>
          </a:lstStyle>
          <a:p>
            <a:pPr algn="ctr" rtl="0">
              <a:buClr>
                <a:srgbClr val="000000"/>
              </a:buClr>
              <a:defRPr/>
            </a:pPr>
            <a:r>
              <a:rPr lang="en-IN" sz="15000" dirty="0">
                <a:ln w="9525" cap="flat" cmpd="sng">
                  <a:solidFill>
                    <a:schemeClr val="lt1"/>
                  </a:solidFill>
                  <a:prstDash val="solid"/>
                  <a:round/>
                  <a:headEnd type="none" w="sm" len="sm"/>
                  <a:tailEnd type="none" w="sm" len="sm"/>
                </a:ln>
                <a:solidFill>
                  <a:srgbClr val="7030A0"/>
                </a:solidFill>
                <a:latin typeface="Copperplate Gothic Bold" panose="020E0705020206020404" pitchFamily="34" charset="0"/>
              </a:rPr>
              <a:t>CubeSAT</a:t>
            </a:r>
            <a:br>
              <a:rPr lang="en-IN" sz="2400" dirty="0">
                <a:ln w="9525" cap="flat" cmpd="sng">
                  <a:solidFill>
                    <a:schemeClr val="lt1"/>
                  </a:solidFill>
                  <a:prstDash val="solid"/>
                  <a:round/>
                  <a:headEnd type="none" w="sm" len="sm"/>
                  <a:tailEnd type="none" w="sm" len="sm"/>
                </a:ln>
                <a:solidFill>
                  <a:schemeClr val="dk1"/>
                </a:solidFill>
                <a:latin typeface="Copperplate Gothic Bold" panose="020E0705020206020404" pitchFamily="34" charset="0"/>
              </a:rPr>
            </a:br>
            <a:r>
              <a:rPr lang="en-IN" sz="7100" dirty="0">
                <a:solidFill>
                  <a:srgbClr val="FFFFFF"/>
                </a:solidFill>
                <a:latin typeface="Goldman"/>
                <a:sym typeface="Goldman"/>
              </a:rPr>
              <a:t> </a:t>
            </a:r>
            <a:br>
              <a:rPr lang="en-IN" sz="1400" dirty="0">
                <a:ln w="9525" cap="flat" cmpd="sng">
                  <a:solidFill>
                    <a:srgbClr val="FFFFFF"/>
                  </a:solidFill>
                  <a:prstDash val="solid"/>
                  <a:round/>
                  <a:headEnd type="none" w="sm" len="sm"/>
                  <a:tailEnd type="none" w="sm" len="sm"/>
                </a:ln>
                <a:solidFill>
                  <a:srgbClr val="000000"/>
                </a:solidFill>
                <a:latin typeface="Goldman"/>
                <a:cs typeface="Arial"/>
                <a:sym typeface="Arial"/>
              </a:rPr>
            </a:br>
            <a:endParaRPr lang="en-IN" sz="3950" dirty="0">
              <a:latin typeface="Verdana"/>
              <a:cs typeface="Verdana"/>
            </a:endParaRPr>
          </a:p>
        </p:txBody>
      </p:sp>
      <p:sp>
        <p:nvSpPr>
          <p:cNvPr id="4" name="TextBox 3">
            <a:extLst>
              <a:ext uri="{FF2B5EF4-FFF2-40B4-BE49-F238E27FC236}">
                <a16:creationId xmlns:a16="http://schemas.microsoft.com/office/drawing/2014/main" id="{0ECD1C12-AFF6-A3D0-5389-E570F0C0CA5F}"/>
              </a:ext>
            </a:extLst>
          </p:cNvPr>
          <p:cNvSpPr txBox="1"/>
          <p:nvPr/>
        </p:nvSpPr>
        <p:spPr>
          <a:xfrm>
            <a:off x="9167586" y="7207250"/>
            <a:ext cx="77724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Syncopate"/>
              <a:buNone/>
              <a:tabLst/>
              <a:defRPr/>
            </a:pPr>
            <a:r>
              <a:rPr kumimoji="0" lang="en-US" sz="3200" b="0" i="0" u="none" strike="noStrike" kern="0" cap="none" spc="0" normalizeH="0" baseline="0" noProof="0" dirty="0">
                <a:ln>
                  <a:noFill/>
                </a:ln>
                <a:solidFill>
                  <a:srgbClr val="FFFF00"/>
                </a:solidFill>
                <a:effectLst/>
                <a:uLnTx/>
                <a:uFillTx/>
                <a:latin typeface="Lucida Handwriting" panose="03010101010101010101" pitchFamily="66" charset="0"/>
                <a:sym typeface="Oxanium Light"/>
              </a:rPr>
              <a:t>"In Pursuit of Mystery: </a:t>
            </a:r>
            <a:r>
              <a:rPr kumimoji="0" lang="en-US" sz="3200" b="0" i="0" u="none" strike="noStrike" kern="0" cap="none" spc="0" normalizeH="0" baseline="0" noProof="0" dirty="0" err="1">
                <a:ln>
                  <a:noFill/>
                </a:ln>
                <a:solidFill>
                  <a:srgbClr val="FFFF00"/>
                </a:solidFill>
                <a:effectLst/>
                <a:uLnTx/>
                <a:uFillTx/>
                <a:latin typeface="Lucida Handwriting" panose="03010101010101010101" pitchFamily="66" charset="0"/>
                <a:sym typeface="Oxanium Light"/>
              </a:rPr>
              <a:t>CubeSAT’s</a:t>
            </a:r>
            <a:r>
              <a:rPr kumimoji="0" lang="en-US" sz="3200" b="0" i="0" u="none" strike="noStrike" kern="0" cap="none" spc="0" normalizeH="0" baseline="0" noProof="0" dirty="0">
                <a:ln>
                  <a:noFill/>
                </a:ln>
                <a:solidFill>
                  <a:srgbClr val="FFFF00"/>
                </a:solidFill>
                <a:effectLst/>
                <a:uLnTx/>
                <a:uFillTx/>
                <a:latin typeface="Lucida Handwriting" panose="03010101010101010101" pitchFamily="66" charset="0"/>
                <a:sym typeface="Oxanium Light"/>
              </a:rPr>
              <a:t> Journey to Venus"</a:t>
            </a:r>
          </a:p>
        </p:txBody>
      </p:sp>
    </p:spTree>
    <p:extLst>
      <p:ext uri="{BB962C8B-B14F-4D97-AF65-F5344CB8AC3E}">
        <p14:creationId xmlns:p14="http://schemas.microsoft.com/office/powerpoint/2010/main" val="379353461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alphaModFix amt="95000"/>
          </a:blip>
          <a:stretch>
            <a:fillRect/>
          </a:stretch>
        </p:blipFill>
        <p:spPr>
          <a:xfrm>
            <a:off x="0" y="0"/>
            <a:ext cx="18288000" cy="10286977"/>
          </a:xfrm>
          <a:prstGeom prst="rect">
            <a:avLst/>
          </a:prstGeom>
        </p:spPr>
      </p:pic>
      <p:sp>
        <p:nvSpPr>
          <p:cNvPr id="3" name="object 3"/>
          <p:cNvSpPr txBox="1">
            <a:spLocks noGrp="1"/>
          </p:cNvSpPr>
          <p:nvPr>
            <p:ph type="title"/>
          </p:nvPr>
        </p:nvSpPr>
        <p:spPr>
          <a:xfrm>
            <a:off x="7931150" y="730250"/>
            <a:ext cx="8991600" cy="762388"/>
          </a:xfrm>
          <a:prstGeom prst="rect">
            <a:avLst/>
          </a:prstGeom>
        </p:spPr>
        <p:txBody>
          <a:bodyPr vert="horz" wrap="square" lIns="0" tIns="15875" rIns="0" bIns="0" rtlCol="0">
            <a:spAutoFit/>
          </a:bodyPr>
          <a:lstStyle/>
          <a:p>
            <a:pPr marL="12700">
              <a:lnSpc>
                <a:spcPct val="100000"/>
              </a:lnSpc>
              <a:spcBef>
                <a:spcPts val="125"/>
              </a:spcBef>
            </a:pPr>
            <a:r>
              <a:rPr lang="en-IN" sz="4850" spc="220" dirty="0"/>
              <a:t>Challenges and Solutions</a:t>
            </a:r>
            <a:endParaRPr sz="4850" dirty="0"/>
          </a:p>
        </p:txBody>
      </p:sp>
      <p:sp>
        <p:nvSpPr>
          <p:cNvPr id="7" name="TextBox 6">
            <a:extLst>
              <a:ext uri="{FF2B5EF4-FFF2-40B4-BE49-F238E27FC236}">
                <a16:creationId xmlns:a16="http://schemas.microsoft.com/office/drawing/2014/main" id="{577535D6-EBA0-240C-E592-8D648163484D}"/>
              </a:ext>
            </a:extLst>
          </p:cNvPr>
          <p:cNvSpPr txBox="1"/>
          <p:nvPr/>
        </p:nvSpPr>
        <p:spPr>
          <a:xfrm>
            <a:off x="5721350" y="2223795"/>
            <a:ext cx="13709650" cy="661773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lumMod val="95000"/>
                  </a:prstClr>
                </a:solidFill>
                <a:effectLst/>
                <a:uLnTx/>
                <a:uFillTx/>
              </a:rPr>
              <a:t>:</a:t>
            </a:r>
            <a:endParaRPr kumimoji="0" lang="en-US" sz="3600" b="0" i="0" u="none" strike="noStrike" kern="0" cap="none" spc="0" normalizeH="0" baseline="0" noProof="0" dirty="0">
              <a:ln>
                <a:noFill/>
              </a:ln>
              <a:solidFill>
                <a:prstClr val="white">
                  <a:lumMod val="95000"/>
                </a:prstClr>
              </a:solidFill>
              <a:effectLst/>
              <a:uLnTx/>
              <a:uFillTx/>
            </a:endParaRP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3200" b="1" i="0" u="none" strike="noStrike" kern="0" cap="none" spc="0" normalizeH="0" baseline="0" noProof="0" dirty="0">
                <a:ln>
                  <a:noFill/>
                </a:ln>
                <a:solidFill>
                  <a:prstClr val="white">
                    <a:lumMod val="95000"/>
                  </a:prstClr>
                </a:solidFill>
                <a:effectLst/>
                <a:uLnTx/>
                <a:uFillTx/>
              </a:rPr>
              <a:t>Extreme Temperatures:</a:t>
            </a:r>
            <a:endParaRPr kumimoji="0" lang="en-US" sz="3200" b="0" i="0" u="none" strike="noStrike" kern="0" cap="none" spc="0" normalizeH="0" baseline="0" noProof="0" dirty="0">
              <a:ln>
                <a:noFill/>
              </a:ln>
              <a:solidFill>
                <a:prstClr val="white">
                  <a:lumMod val="95000"/>
                </a:prstClr>
              </a:solidFill>
              <a:effectLst/>
              <a:uLnTx/>
              <a:uFillTx/>
            </a:endParaRPr>
          </a:p>
          <a:p>
            <a:pPr marL="914400" marR="0" lvl="1"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0" cap="none" spc="0" normalizeH="0" baseline="0" noProof="0" dirty="0">
                <a:ln>
                  <a:noFill/>
                </a:ln>
                <a:solidFill>
                  <a:prstClr val="white">
                    <a:lumMod val="95000"/>
                  </a:prstClr>
                </a:solidFill>
                <a:effectLst/>
                <a:uLnTx/>
                <a:uFillTx/>
              </a:rPr>
              <a:t>Thermal Insulation:</a:t>
            </a:r>
            <a:r>
              <a:rPr kumimoji="0" lang="en-US" sz="2800" b="0" i="0" u="none" strike="noStrike" kern="0" cap="none" spc="0" normalizeH="0" baseline="0" noProof="0" dirty="0">
                <a:ln>
                  <a:noFill/>
                </a:ln>
                <a:solidFill>
                  <a:prstClr val="white">
                    <a:lumMod val="95000"/>
                  </a:prstClr>
                </a:solidFill>
                <a:effectLst/>
                <a:uLnTx/>
                <a:uFillTx/>
              </a:rPr>
              <a:t> To protect components from excessive heat.</a:t>
            </a:r>
          </a:p>
          <a:p>
            <a:pPr marL="914400" marR="0" lvl="1"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0" cap="none" spc="0" normalizeH="0" baseline="0" noProof="0" dirty="0">
                <a:ln>
                  <a:noFill/>
                </a:ln>
                <a:solidFill>
                  <a:prstClr val="white">
                    <a:lumMod val="95000"/>
                  </a:prstClr>
                </a:solidFill>
                <a:effectLst/>
                <a:uLnTx/>
                <a:uFillTx/>
              </a:rPr>
              <a:t>Heat Sinks and Radiators:</a:t>
            </a:r>
            <a:r>
              <a:rPr kumimoji="0" lang="en-US" sz="2800" b="0" i="0" u="none" strike="noStrike" kern="0" cap="none" spc="0" normalizeH="0" baseline="0" noProof="0" dirty="0">
                <a:ln>
                  <a:noFill/>
                </a:ln>
                <a:solidFill>
                  <a:prstClr val="white">
                    <a:lumMod val="95000"/>
                  </a:prstClr>
                </a:solidFill>
                <a:effectLst/>
                <a:uLnTx/>
                <a:uFillTx/>
              </a:rPr>
              <a:t> To dissipate heat.</a:t>
            </a:r>
          </a:p>
          <a:p>
            <a:pPr marL="914400" marR="0" lvl="1"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0" cap="none" spc="0" normalizeH="0" baseline="0" noProof="0" dirty="0">
                <a:ln>
                  <a:noFill/>
                </a:ln>
                <a:solidFill>
                  <a:prstClr val="white">
                    <a:lumMod val="95000"/>
                  </a:prstClr>
                </a:solidFill>
                <a:effectLst/>
                <a:uLnTx/>
                <a:uFillTx/>
              </a:rPr>
              <a:t>Temperature-Controlled Enclosures:</a:t>
            </a:r>
            <a:r>
              <a:rPr kumimoji="0" lang="en-US" sz="2800" b="0" i="0" u="none" strike="noStrike" kern="0" cap="none" spc="0" normalizeH="0" baseline="0" noProof="0" dirty="0">
                <a:ln>
                  <a:noFill/>
                </a:ln>
                <a:solidFill>
                  <a:prstClr val="white">
                    <a:lumMod val="95000"/>
                  </a:prstClr>
                </a:solidFill>
                <a:effectLst/>
                <a:uLnTx/>
                <a:uFillTx/>
              </a:rPr>
              <a:t> To maintain optimal operating temperatures</a:t>
            </a:r>
            <a:r>
              <a:rPr kumimoji="0" lang="en-US" sz="2400" b="0" i="0" u="none" strike="noStrike" kern="0" cap="none" spc="0" normalizeH="0" baseline="0" noProof="0" dirty="0">
                <a:ln>
                  <a:noFill/>
                </a:ln>
                <a:solidFill>
                  <a:prstClr val="white">
                    <a:lumMod val="95000"/>
                  </a:prstClr>
                </a:solidFill>
                <a:effectLst/>
                <a:uLnTx/>
                <a:uFillTx/>
              </a:rPr>
              <a:t>.</a:t>
            </a: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3200" b="1" i="0" u="none" strike="noStrike" kern="0" cap="none" spc="0" normalizeH="0" baseline="0" noProof="0" dirty="0">
                <a:ln>
                  <a:noFill/>
                </a:ln>
                <a:solidFill>
                  <a:prstClr val="white">
                    <a:lumMod val="95000"/>
                  </a:prstClr>
                </a:solidFill>
                <a:effectLst/>
                <a:uLnTx/>
                <a:uFillTx/>
              </a:rPr>
              <a:t>Limited Solar Energy:</a:t>
            </a:r>
            <a:endParaRPr kumimoji="0" lang="en-US" sz="3200" b="0" i="0" u="none" strike="noStrike" kern="0" cap="none" spc="0" normalizeH="0" baseline="0" noProof="0" dirty="0">
              <a:ln>
                <a:noFill/>
              </a:ln>
              <a:solidFill>
                <a:prstClr val="white">
                  <a:lumMod val="95000"/>
                </a:prstClr>
              </a:solidFill>
              <a:effectLst/>
              <a:uLnTx/>
              <a:uFillTx/>
            </a:endParaRPr>
          </a:p>
          <a:p>
            <a:pPr marL="914400" indent="-457200">
              <a:buFont typeface="Wingdings" panose="05000000000000000000" pitchFamily="2" charset="2"/>
              <a:buChar char="Ø"/>
              <a:defRPr/>
            </a:pPr>
            <a:r>
              <a:rPr kumimoji="0" lang="en-US" sz="2800" b="1" i="0" u="none" strike="noStrike" kern="0" cap="none" spc="0" normalizeH="0" baseline="0" noProof="0" dirty="0">
                <a:ln>
                  <a:noFill/>
                </a:ln>
                <a:solidFill>
                  <a:prstClr val="white">
                    <a:lumMod val="95000"/>
                  </a:prstClr>
                </a:solidFill>
                <a:effectLst/>
                <a:uLnTx/>
                <a:uFillTx/>
              </a:rPr>
              <a:t>High-Efficiency Solar Cells:</a:t>
            </a:r>
            <a:r>
              <a:rPr kumimoji="0" lang="en-US" sz="2800" b="0" i="0" u="none" strike="noStrike" kern="0" cap="none" spc="0" normalizeH="0" baseline="0" noProof="0" dirty="0">
                <a:ln>
                  <a:noFill/>
                </a:ln>
                <a:solidFill>
                  <a:prstClr val="white">
                    <a:lumMod val="95000"/>
                  </a:prstClr>
                </a:solidFill>
                <a:effectLst/>
                <a:uLnTx/>
                <a:uFillTx/>
              </a:rPr>
              <a:t> To maximize energy generation.</a:t>
            </a:r>
          </a:p>
          <a:p>
            <a:pPr marL="914400" marR="0" lvl="1"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0" cap="none" spc="0" normalizeH="0" baseline="0" noProof="0" dirty="0">
                <a:ln>
                  <a:noFill/>
                </a:ln>
                <a:solidFill>
                  <a:prstClr val="white">
                    <a:lumMod val="95000"/>
                  </a:prstClr>
                </a:solidFill>
                <a:effectLst/>
                <a:uLnTx/>
                <a:uFillTx/>
              </a:rPr>
              <a:t>Optimal Panel Orientation:</a:t>
            </a:r>
            <a:r>
              <a:rPr kumimoji="0" lang="en-US" sz="2800" b="0" i="0" u="none" strike="noStrike" kern="0" cap="none" spc="0" normalizeH="0" baseline="0" noProof="0" dirty="0">
                <a:ln>
                  <a:noFill/>
                </a:ln>
                <a:solidFill>
                  <a:prstClr val="white">
                    <a:lumMod val="95000"/>
                  </a:prstClr>
                </a:solidFill>
                <a:effectLst/>
                <a:uLnTx/>
                <a:uFillTx/>
              </a:rPr>
              <a:t> To ensure maximum sunlight exposure.</a:t>
            </a:r>
          </a:p>
          <a:p>
            <a:pPr marL="914400" marR="0" lvl="1"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0" cap="none" spc="0" normalizeH="0" baseline="0" noProof="0" dirty="0">
                <a:ln>
                  <a:noFill/>
                </a:ln>
                <a:solidFill>
                  <a:prstClr val="white">
                    <a:lumMod val="95000"/>
                  </a:prstClr>
                </a:solidFill>
                <a:effectLst/>
                <a:uLnTx/>
                <a:uFillTx/>
              </a:rPr>
              <a:t>Energy Storage:</a:t>
            </a:r>
            <a:r>
              <a:rPr kumimoji="0" lang="en-US" sz="2800" b="0" i="0" u="none" strike="noStrike" kern="0" cap="none" spc="0" normalizeH="0" baseline="0" noProof="0" dirty="0">
                <a:ln>
                  <a:noFill/>
                </a:ln>
                <a:solidFill>
                  <a:prstClr val="white">
                    <a:lumMod val="95000"/>
                  </a:prstClr>
                </a:solidFill>
                <a:effectLst/>
                <a:uLnTx/>
                <a:uFillTx/>
              </a:rPr>
              <a:t> To store excess energy for nighttime operations</a:t>
            </a:r>
            <a:r>
              <a:rPr kumimoji="0" lang="en-US" sz="2400" b="0" i="0" u="none" strike="noStrike" kern="0" cap="none" spc="0" normalizeH="0" baseline="0" noProof="0" dirty="0">
                <a:ln>
                  <a:noFill/>
                </a:ln>
                <a:solidFill>
                  <a:prstClr val="white">
                    <a:lumMod val="95000"/>
                  </a:prstClr>
                </a:solidFill>
                <a:effectLst/>
                <a:uLnTx/>
                <a:uFillTx/>
              </a:rPr>
              <a:t>.</a:t>
            </a: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3200" b="1" i="0" u="none" strike="noStrike" kern="0" cap="none" spc="0" normalizeH="0" baseline="0" noProof="0" dirty="0">
                <a:ln>
                  <a:noFill/>
                </a:ln>
                <a:solidFill>
                  <a:prstClr val="white">
                    <a:lumMod val="95000"/>
                  </a:prstClr>
                </a:solidFill>
                <a:effectLst/>
                <a:uLnTx/>
                <a:uFillTx/>
              </a:rPr>
              <a:t>Power Consumption</a:t>
            </a:r>
            <a:r>
              <a:rPr kumimoji="0" lang="en-US" sz="2400" b="1" i="0" u="none" strike="noStrike" kern="0" cap="none" spc="0" normalizeH="0" baseline="0" noProof="0" dirty="0">
                <a:ln>
                  <a:noFill/>
                </a:ln>
                <a:solidFill>
                  <a:prstClr val="white">
                    <a:lumMod val="95000"/>
                  </a:prstClr>
                </a:solidFill>
                <a:effectLst/>
                <a:uLnTx/>
                <a:uFillTx/>
              </a:rPr>
              <a:t>:</a:t>
            </a:r>
            <a:endParaRPr kumimoji="0" lang="en-US" sz="2400" b="0" i="0" u="none" strike="noStrike" kern="0" cap="none" spc="0" normalizeH="0" baseline="0" noProof="0" dirty="0">
              <a:ln>
                <a:noFill/>
              </a:ln>
              <a:solidFill>
                <a:prstClr val="white">
                  <a:lumMod val="95000"/>
                </a:prstClr>
              </a:solidFill>
              <a:effectLst/>
              <a:uLnTx/>
              <a:uFillTx/>
            </a:endParaRPr>
          </a:p>
          <a:p>
            <a:pPr marL="914400" indent="-457200">
              <a:buFont typeface="Wingdings" panose="05000000000000000000" pitchFamily="2" charset="2"/>
              <a:buChar char="Ø"/>
              <a:defRPr/>
            </a:pPr>
            <a:r>
              <a:rPr kumimoji="0" lang="en-US" sz="2800" b="1" i="0" u="none" strike="noStrike" kern="0" cap="none" spc="0" normalizeH="0" baseline="0" noProof="0" dirty="0">
                <a:ln>
                  <a:noFill/>
                </a:ln>
                <a:solidFill>
                  <a:prstClr val="white">
                    <a:lumMod val="95000"/>
                  </a:prstClr>
                </a:solidFill>
                <a:effectLst/>
                <a:uLnTx/>
                <a:uFillTx/>
              </a:rPr>
              <a:t>Power-Efficient Components:</a:t>
            </a:r>
            <a:r>
              <a:rPr kumimoji="0" lang="en-US" sz="2800" b="0" i="0" u="none" strike="noStrike" kern="0" cap="none" spc="0" normalizeH="0" baseline="0" noProof="0" dirty="0">
                <a:ln>
                  <a:noFill/>
                </a:ln>
                <a:solidFill>
                  <a:prstClr val="white">
                    <a:lumMod val="95000"/>
                  </a:prstClr>
                </a:solidFill>
                <a:effectLst/>
                <a:uLnTx/>
                <a:uFillTx/>
              </a:rPr>
              <a:t> To minimize power consumption.</a:t>
            </a:r>
          </a:p>
          <a:p>
            <a:pPr marL="914400" marR="0" lvl="1"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0" cap="none" spc="0" normalizeH="0" baseline="0" noProof="0" dirty="0">
                <a:ln>
                  <a:noFill/>
                </a:ln>
                <a:solidFill>
                  <a:prstClr val="white">
                    <a:lumMod val="95000"/>
                  </a:prstClr>
                </a:solidFill>
                <a:effectLst/>
                <a:uLnTx/>
                <a:uFillTx/>
              </a:rPr>
              <a:t>Power-Saving Modes:</a:t>
            </a:r>
            <a:r>
              <a:rPr kumimoji="0" lang="en-US" sz="2800" b="0" i="0" u="none" strike="noStrike" kern="0" cap="none" spc="0" normalizeH="0" baseline="0" noProof="0" dirty="0">
                <a:ln>
                  <a:noFill/>
                </a:ln>
                <a:solidFill>
                  <a:prstClr val="white">
                    <a:lumMod val="95000"/>
                  </a:prstClr>
                </a:solidFill>
                <a:effectLst/>
                <a:uLnTx/>
                <a:uFillTx/>
              </a:rPr>
              <a:t> To reduce energy usage during inactive periods.</a:t>
            </a:r>
          </a:p>
          <a:p>
            <a:pPr marL="914400" marR="0" lvl="1"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0" cap="none" spc="0" normalizeH="0" baseline="0" noProof="0" dirty="0">
                <a:ln>
                  <a:noFill/>
                </a:ln>
                <a:solidFill>
                  <a:prstClr val="white">
                    <a:lumMod val="95000"/>
                  </a:prstClr>
                </a:solidFill>
                <a:effectLst/>
                <a:uLnTx/>
                <a:uFillTx/>
              </a:rPr>
              <a:t>Intelligent Power Management:</a:t>
            </a:r>
            <a:r>
              <a:rPr kumimoji="0" lang="en-US" sz="2800" b="0" i="0" u="none" strike="noStrike" kern="0" cap="none" spc="0" normalizeH="0" baseline="0" noProof="0" dirty="0">
                <a:ln>
                  <a:noFill/>
                </a:ln>
                <a:solidFill>
                  <a:prstClr val="white">
                    <a:lumMod val="95000"/>
                  </a:prstClr>
                </a:solidFill>
                <a:effectLst/>
                <a:uLnTx/>
                <a:uFillTx/>
              </a:rPr>
              <a:t> To optimize power distribution</a:t>
            </a:r>
            <a:r>
              <a:rPr kumimoji="0" lang="en-US" sz="2400" b="0" i="0" u="none" strike="noStrike" kern="0" cap="none" spc="0" normalizeH="0" baseline="0" noProof="0" dirty="0">
                <a:ln>
                  <a:noFill/>
                </a:ln>
                <a:solidFill>
                  <a:prstClr val="white">
                    <a:lumMod val="95000"/>
                  </a:prstClr>
                </a:solidFill>
                <a:effectLst/>
                <a:uLnTx/>
                <a:uFillTx/>
              </a:rPr>
              <a:t>.</a:t>
            </a:r>
          </a:p>
        </p:txBody>
      </p:sp>
      <p:pic>
        <p:nvPicPr>
          <p:cNvPr id="8" name="Picture 7">
            <a:extLst>
              <a:ext uri="{FF2B5EF4-FFF2-40B4-BE49-F238E27FC236}">
                <a16:creationId xmlns:a16="http://schemas.microsoft.com/office/drawing/2014/main" id="{2325B353-3930-F2F1-4EC0-BD7896E20BF2}"/>
              </a:ext>
            </a:extLst>
          </p:cNvPr>
          <p:cNvPicPr>
            <a:picLocks noChangeAspect="1"/>
          </p:cNvPicPr>
          <p:nvPr/>
        </p:nvPicPr>
        <p:blipFill>
          <a:blip r:embed="rId3"/>
          <a:stretch>
            <a:fillRect/>
          </a:stretch>
        </p:blipFill>
        <p:spPr>
          <a:xfrm>
            <a:off x="282769" y="1502254"/>
            <a:ext cx="5155812" cy="51558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36770-0B54-79E0-C633-4ABE2CDEB643}"/>
              </a:ext>
            </a:extLst>
          </p:cNvPr>
          <p:cNvSpPr>
            <a:spLocks noGrp="1"/>
          </p:cNvSpPr>
          <p:nvPr>
            <p:ph type="title"/>
          </p:nvPr>
        </p:nvSpPr>
        <p:spPr>
          <a:xfrm>
            <a:off x="1955914" y="1114361"/>
            <a:ext cx="14388871" cy="738664"/>
          </a:xfrm>
        </p:spPr>
        <p:txBody>
          <a:bodyPr/>
          <a:lstStyle/>
          <a:p>
            <a:r>
              <a:rPr lang="en-IN" dirty="0"/>
              <a:t>MODES ALONG THE MISSION</a:t>
            </a:r>
          </a:p>
        </p:txBody>
      </p:sp>
      <p:sp>
        <p:nvSpPr>
          <p:cNvPr id="6" name="TextBox 5">
            <a:extLst>
              <a:ext uri="{FF2B5EF4-FFF2-40B4-BE49-F238E27FC236}">
                <a16:creationId xmlns:a16="http://schemas.microsoft.com/office/drawing/2014/main" id="{46E4C0F8-64D7-FD4D-5C77-CD9DC6DB2B71}"/>
              </a:ext>
            </a:extLst>
          </p:cNvPr>
          <p:cNvSpPr txBox="1"/>
          <p:nvPr/>
        </p:nvSpPr>
        <p:spPr>
          <a:xfrm>
            <a:off x="4044950" y="2101850"/>
            <a:ext cx="9906000" cy="6309420"/>
          </a:xfrm>
          <a:prstGeom prst="rect">
            <a:avLst/>
          </a:prstGeom>
          <a:noFill/>
        </p:spPr>
        <p:txBody>
          <a:bodyPr wrap="square">
            <a:spAutoFit/>
          </a:bodyPr>
          <a:lstStyle/>
          <a:p>
            <a:pPr marL="342900" indent="-342900">
              <a:buFont typeface="Wingdings" panose="05000000000000000000" pitchFamily="2" charset="2"/>
              <a:buChar char="v"/>
            </a:pPr>
            <a:r>
              <a:rPr lang="en-US" sz="2800" b="1" dirty="0">
                <a:solidFill>
                  <a:schemeClr val="bg1"/>
                </a:solidFill>
              </a:rPr>
              <a:t>Launch sequence </a:t>
            </a:r>
            <a:r>
              <a:rPr lang="en-US" sz="2400" dirty="0">
                <a:solidFill>
                  <a:schemeClr val="bg1"/>
                </a:solidFill>
              </a:rPr>
              <a:t>– This is a one time “sequence” preformed after launch. Once this sequence is performed the satellite will only operate in one of the four modes of operation (safe, idle, normal, and transmit).</a:t>
            </a:r>
          </a:p>
          <a:p>
            <a:pPr marL="342900" indent="-342900">
              <a:buFont typeface="Wingdings" panose="05000000000000000000" pitchFamily="2" charset="2"/>
              <a:buChar char="v"/>
            </a:pPr>
            <a:r>
              <a:rPr lang="en-US" sz="2800" b="1" dirty="0">
                <a:solidFill>
                  <a:schemeClr val="bg1"/>
                </a:solidFill>
              </a:rPr>
              <a:t>Safe mode </a:t>
            </a:r>
            <a:r>
              <a:rPr lang="en-US" sz="2400" dirty="0">
                <a:solidFill>
                  <a:schemeClr val="bg1"/>
                </a:solidFill>
              </a:rPr>
              <a:t>– Command &amp; Data Handling system is on and ready to go into idle mode. Perform basic tasks, such as battery charging, checking vital housekeeping.</a:t>
            </a:r>
          </a:p>
          <a:p>
            <a:pPr marL="342900" indent="-342900">
              <a:buFont typeface="Wingdings" panose="05000000000000000000" pitchFamily="2" charset="2"/>
              <a:buChar char="v"/>
            </a:pPr>
            <a:r>
              <a:rPr lang="en-US" sz="2800" b="1" dirty="0">
                <a:solidFill>
                  <a:schemeClr val="bg1"/>
                </a:solidFill>
              </a:rPr>
              <a:t>Idle mode </a:t>
            </a:r>
            <a:r>
              <a:rPr lang="en-US" sz="2400" dirty="0">
                <a:solidFill>
                  <a:schemeClr val="bg1"/>
                </a:solidFill>
              </a:rPr>
              <a:t>– Only housekeeping electronics are on. Command &amp; Data Handling system is storing housekeeping information. Batteries will also be charging if need be. Check transmitting beacon.</a:t>
            </a:r>
          </a:p>
          <a:p>
            <a:pPr marL="342900" indent="-342900">
              <a:buFont typeface="Wingdings" panose="05000000000000000000" pitchFamily="2" charset="2"/>
              <a:buChar char="v"/>
            </a:pPr>
            <a:r>
              <a:rPr lang="en-US" sz="2800" b="1" dirty="0">
                <a:solidFill>
                  <a:schemeClr val="bg1"/>
                </a:solidFill>
              </a:rPr>
              <a:t>Normal mode </a:t>
            </a:r>
            <a:r>
              <a:rPr lang="en-US" sz="2400" dirty="0">
                <a:solidFill>
                  <a:schemeClr val="bg1"/>
                </a:solidFill>
              </a:rPr>
              <a:t>– Science experiment running, Command &amp; Data Handling system will be storing data from experiment. Command &amp; Data Handling system is collecting housekeeping data. Battery charging. Transmitting beacon.</a:t>
            </a:r>
          </a:p>
          <a:p>
            <a:pPr marL="342900" indent="-342900">
              <a:buFont typeface="Wingdings" panose="05000000000000000000" pitchFamily="2" charset="2"/>
              <a:buChar char="v"/>
            </a:pPr>
            <a:r>
              <a:rPr lang="en-US" sz="2800" b="1" dirty="0">
                <a:solidFill>
                  <a:schemeClr val="bg1"/>
                </a:solidFill>
              </a:rPr>
              <a:t>Transmit mode </a:t>
            </a:r>
            <a:r>
              <a:rPr lang="en-US" sz="2400" dirty="0">
                <a:solidFill>
                  <a:schemeClr val="bg1"/>
                </a:solidFill>
              </a:rPr>
              <a:t>– retrieve and transmit stored data, transmitting beacon, upload data (transmitter shutdown, </a:t>
            </a:r>
            <a:r>
              <a:rPr lang="en-US" sz="2400" dirty="0" err="1">
                <a:solidFill>
                  <a:schemeClr val="bg1"/>
                </a:solidFill>
              </a:rPr>
              <a:t>etc</a:t>
            </a:r>
            <a:r>
              <a:rPr lang="en-US" sz="2400" dirty="0">
                <a:solidFill>
                  <a:schemeClr val="bg1"/>
                </a:solidFill>
              </a:rPr>
              <a:t>).</a:t>
            </a:r>
          </a:p>
        </p:txBody>
      </p:sp>
    </p:spTree>
    <p:extLst>
      <p:ext uri="{BB962C8B-B14F-4D97-AF65-F5344CB8AC3E}">
        <p14:creationId xmlns:p14="http://schemas.microsoft.com/office/powerpoint/2010/main" val="413769637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59" y="-11493"/>
            <a:ext cx="18288000" cy="10286978"/>
          </a:xfrm>
          <a:prstGeom prst="rect">
            <a:avLst/>
          </a:prstGeom>
        </p:spPr>
      </p:pic>
      <p:sp>
        <p:nvSpPr>
          <p:cNvPr id="3" name="object 3"/>
          <p:cNvSpPr txBox="1">
            <a:spLocks noGrp="1"/>
          </p:cNvSpPr>
          <p:nvPr>
            <p:ph type="title"/>
          </p:nvPr>
        </p:nvSpPr>
        <p:spPr>
          <a:xfrm>
            <a:off x="1225550" y="-35827"/>
            <a:ext cx="14388871" cy="1094094"/>
          </a:xfrm>
          <a:prstGeom prst="rect">
            <a:avLst/>
          </a:prstGeom>
        </p:spPr>
        <p:txBody>
          <a:bodyPr vert="horz" wrap="square" lIns="0" tIns="344373" rIns="0" bIns="0" rtlCol="0">
            <a:spAutoFit/>
          </a:bodyPr>
          <a:lstStyle/>
          <a:p>
            <a:pPr marL="3438525">
              <a:lnSpc>
                <a:spcPct val="100000"/>
              </a:lnSpc>
              <a:spcBef>
                <a:spcPts val="125"/>
              </a:spcBef>
            </a:pPr>
            <a:r>
              <a:rPr lang="en-IN" sz="4850" spc="80" dirty="0"/>
              <a:t>SOME OPERATIONS </a:t>
            </a:r>
            <a:endParaRPr sz="4850" dirty="0"/>
          </a:p>
        </p:txBody>
      </p:sp>
      <p:sp>
        <p:nvSpPr>
          <p:cNvPr id="9" name="TextBox 8">
            <a:extLst>
              <a:ext uri="{FF2B5EF4-FFF2-40B4-BE49-F238E27FC236}">
                <a16:creationId xmlns:a16="http://schemas.microsoft.com/office/drawing/2014/main" id="{C51A1411-CC76-394A-4FBD-83DA470E8753}"/>
              </a:ext>
            </a:extLst>
          </p:cNvPr>
          <p:cNvSpPr txBox="1"/>
          <p:nvPr/>
        </p:nvSpPr>
        <p:spPr>
          <a:xfrm>
            <a:off x="1073150" y="1595030"/>
            <a:ext cx="17145000" cy="7109639"/>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Remove before flight pins removed, power remains off</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Kill switches released</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Batteries begin charging</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Secondary receiver is always on</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Microprocessor supervisory circuit applies power to MCU</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Secondary microcontroller enters a low power stand-by state</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Primary microcontroller enters normal power mode</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Primary MCU starts boot sequence</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Starts counter, incrementing  (oscillator, need flight qualification)</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General health check, temperature batteries, voltage of batteries</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Wait for batteries to exceed threshold</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Antenna Deployment</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Deploy secondary receiver antenna, confirm deployment</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Health check</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Deploy primary receiver antenna, confirm deployment. When antenna deployed, physically overwrite flag in program memory (or use </a:t>
            </a:r>
            <a:r>
              <a:rPr kumimoji="0" lang="en-US" altLang="en-US" sz="2400" b="0" i="0" u="none" strike="noStrike" kern="0" cap="none" spc="0" normalizeH="0" baseline="0" noProof="0" dirty="0" err="1">
                <a:ln>
                  <a:noFill/>
                </a:ln>
                <a:solidFill>
                  <a:schemeClr val="bg1"/>
                </a:solidFill>
                <a:effectLst/>
                <a:uLnTx/>
                <a:uFillTx/>
                <a:latin typeface="Century" panose="02040604050505020304" pitchFamily="18" charset="0"/>
                <a:ea typeface="+mn-ea"/>
                <a:cs typeface="+mn-cs"/>
              </a:rPr>
              <a:t>goto</a:t>
            </a: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 command) to never repeat the flight sequence (may want to add command for try to deploy antennae)</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Exit the launch sequence</a:t>
            </a:r>
          </a:p>
          <a:p>
            <a:pPr marL="342900" marR="0" lvl="0" indent="-342900" algn="l" defTabSz="914400" rtl="0" eaLnBrk="1" fontAlgn="base" latinLnBrk="0" hangingPunct="1">
              <a:lnSpc>
                <a:spcPct val="100000"/>
              </a:lnSpc>
              <a:spcBef>
                <a:spcPct val="0"/>
              </a:spcBef>
              <a:spcAft>
                <a:spcPct val="0"/>
              </a:spcAft>
              <a:buClr>
                <a:srgbClr val="A0A0A0"/>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chemeClr val="bg1"/>
                </a:solidFill>
                <a:effectLst/>
                <a:uLnTx/>
                <a:uFillTx/>
                <a:latin typeface="Century" panose="02040604050505020304" pitchFamily="18" charset="0"/>
                <a:ea typeface="+mn-ea"/>
                <a:cs typeface="+mn-cs"/>
              </a:rPr>
              <a:t>Enter into Safe mode and start normal mode cycle.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FCB147-BECB-8555-ABA8-0EAAAB799E9B}"/>
              </a:ext>
            </a:extLst>
          </p:cNvPr>
          <p:cNvPicPr>
            <a:picLocks noChangeAspect="1"/>
          </p:cNvPicPr>
          <p:nvPr/>
        </p:nvPicPr>
        <p:blipFill>
          <a:blip r:embed="rId2"/>
          <a:srcRect b="8166"/>
          <a:stretch/>
        </p:blipFill>
        <p:spPr>
          <a:xfrm>
            <a:off x="1149350" y="4159250"/>
            <a:ext cx="11363206" cy="5808436"/>
          </a:xfrm>
          <a:prstGeom prst="rect">
            <a:avLst/>
          </a:prstGeom>
        </p:spPr>
      </p:pic>
      <p:pic>
        <p:nvPicPr>
          <p:cNvPr id="4" name="Picture 3">
            <a:extLst>
              <a:ext uri="{FF2B5EF4-FFF2-40B4-BE49-F238E27FC236}">
                <a16:creationId xmlns:a16="http://schemas.microsoft.com/office/drawing/2014/main" id="{9A9116E4-2BAB-3549-F9DE-43F05B0795E9}"/>
              </a:ext>
            </a:extLst>
          </p:cNvPr>
          <p:cNvPicPr>
            <a:picLocks noChangeAspect="1"/>
          </p:cNvPicPr>
          <p:nvPr/>
        </p:nvPicPr>
        <p:blipFill>
          <a:blip r:embed="rId3"/>
          <a:stretch>
            <a:fillRect/>
          </a:stretch>
        </p:blipFill>
        <p:spPr>
          <a:xfrm>
            <a:off x="6026150" y="300264"/>
            <a:ext cx="11707039" cy="3581400"/>
          </a:xfrm>
          <a:prstGeom prst="rect">
            <a:avLst/>
          </a:prstGeom>
        </p:spPr>
      </p:pic>
      <p:sp>
        <p:nvSpPr>
          <p:cNvPr id="5" name="TextBox 4">
            <a:extLst>
              <a:ext uri="{FF2B5EF4-FFF2-40B4-BE49-F238E27FC236}">
                <a16:creationId xmlns:a16="http://schemas.microsoft.com/office/drawing/2014/main" id="{BFFEEE94-4EFF-5BAE-58BF-ECE81C665F07}"/>
              </a:ext>
            </a:extLst>
          </p:cNvPr>
          <p:cNvSpPr txBox="1"/>
          <p:nvPr/>
        </p:nvSpPr>
        <p:spPr>
          <a:xfrm>
            <a:off x="567511" y="501650"/>
            <a:ext cx="5029200" cy="1754326"/>
          </a:xfrm>
          <a:prstGeom prst="rect">
            <a:avLst/>
          </a:prstGeom>
          <a:noFill/>
        </p:spPr>
        <p:txBody>
          <a:bodyPr wrap="square" rtlCol="0">
            <a:spAutoFit/>
          </a:bodyPr>
          <a:lstStyle/>
          <a:p>
            <a:r>
              <a:rPr lang="en-IN" sz="5400" dirty="0">
                <a:solidFill>
                  <a:srgbClr val="FF0000"/>
                </a:solidFill>
                <a:latin typeface="Algerian" panose="04020705040A02060702" pitchFamily="82" charset="0"/>
              </a:rPr>
              <a:t>FAILURE MODE ANALYSIS </a:t>
            </a:r>
          </a:p>
        </p:txBody>
      </p:sp>
    </p:spTree>
    <p:extLst>
      <p:ext uri="{BB962C8B-B14F-4D97-AF65-F5344CB8AC3E}">
        <p14:creationId xmlns:p14="http://schemas.microsoft.com/office/powerpoint/2010/main" val="175863504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alphaModFix amt="90000"/>
          </a:blip>
          <a:stretch>
            <a:fillRect/>
          </a:stretch>
        </p:blipFill>
        <p:spPr>
          <a:xfrm>
            <a:off x="0" y="0"/>
            <a:ext cx="18288000" cy="10286977"/>
          </a:xfrm>
          <a:prstGeom prst="rect">
            <a:avLst/>
          </a:prstGeom>
        </p:spPr>
      </p:pic>
      <p:sp>
        <p:nvSpPr>
          <p:cNvPr id="3" name="object 3"/>
          <p:cNvSpPr txBox="1">
            <a:spLocks noGrp="1"/>
          </p:cNvSpPr>
          <p:nvPr>
            <p:ph type="title"/>
          </p:nvPr>
        </p:nvSpPr>
        <p:spPr>
          <a:xfrm>
            <a:off x="7321550" y="730250"/>
            <a:ext cx="7315200" cy="554639"/>
          </a:xfrm>
          <a:prstGeom prst="rect">
            <a:avLst/>
          </a:prstGeom>
        </p:spPr>
        <p:txBody>
          <a:bodyPr vert="horz" wrap="square" lIns="0" tIns="15875" rIns="0" bIns="0" rtlCol="0">
            <a:spAutoFit/>
          </a:bodyPr>
          <a:lstStyle/>
          <a:p>
            <a:pPr marL="12700">
              <a:lnSpc>
                <a:spcPct val="100000"/>
              </a:lnSpc>
              <a:spcBef>
                <a:spcPts val="125"/>
              </a:spcBef>
            </a:pPr>
            <a:r>
              <a:rPr sz="3500" spc="145" dirty="0"/>
              <a:t>Data</a:t>
            </a:r>
            <a:r>
              <a:rPr sz="3500" spc="5" dirty="0"/>
              <a:t> </a:t>
            </a:r>
            <a:r>
              <a:rPr lang="en-IN" sz="3500" spc="150" dirty="0"/>
              <a:t>From Other Projects</a:t>
            </a:r>
            <a:endParaRPr sz="3500" dirty="0"/>
          </a:p>
        </p:txBody>
      </p:sp>
      <p:sp>
        <p:nvSpPr>
          <p:cNvPr id="7" name="TextBox 6">
            <a:extLst>
              <a:ext uri="{FF2B5EF4-FFF2-40B4-BE49-F238E27FC236}">
                <a16:creationId xmlns:a16="http://schemas.microsoft.com/office/drawing/2014/main" id="{C29A992C-C46F-6186-5507-21FFF9D787C2}"/>
              </a:ext>
            </a:extLst>
          </p:cNvPr>
          <p:cNvSpPr txBox="1"/>
          <p:nvPr/>
        </p:nvSpPr>
        <p:spPr>
          <a:xfrm>
            <a:off x="5035550" y="1284889"/>
            <a:ext cx="13106400" cy="8569718"/>
          </a:xfrm>
          <a:prstGeom prst="rect">
            <a:avLst/>
          </a:prstGeom>
          <a:noFill/>
        </p:spPr>
        <p:txBody>
          <a:bodyPr wrap="square">
            <a:spAutoFit/>
          </a:bodyPr>
          <a:lstStyle/>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rPr>
              <a:t>Payload</a:t>
            </a:r>
            <a:endPar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endParaRP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0" u="none" strike="noStrike" kern="0" cap="none" spc="0" normalizeH="0" baseline="0" noProof="0" dirty="0" err="1">
                <a:ln>
                  <a:noFill/>
                </a:ln>
                <a:solidFill>
                  <a:schemeClr val="bg1"/>
                </a:solidFill>
                <a:effectLst/>
                <a:uLnTx/>
                <a:uFillTx/>
                <a:latin typeface="Consolas" panose="020B0609020204030204" pitchFamily="49" charset="0"/>
                <a:ea typeface="+mn-ea"/>
                <a:cs typeface="+mn-cs"/>
              </a:rPr>
              <a:t>GaN</a:t>
            </a: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 based UV sensor</a:t>
            </a:r>
            <a:endPar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endParaRP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rPr>
              <a:t>C&amp;DH (Command and Data Handling)</a:t>
            </a: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Redundant Atmel ATmega2561 Microcontroller</a:t>
            </a: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I2C, SPI, &amp; USART serial bus protocols (peripherals)</a:t>
            </a: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32MB Atmel external serial flash memory</a:t>
            </a: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Dual-coil latching relay power control</a:t>
            </a:r>
            <a:endPar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endParaRP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rPr>
              <a:t>COMM (Communications)</a:t>
            </a: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1) 435 – 438 MHz uplink/downlink,2) 1200 baud FM modulation, 3) </a:t>
            </a:r>
            <a:r>
              <a:rPr kumimoji="0" lang="en-US" altLang="en-US" sz="2400" b="0" i="0" u="none" strike="noStrike" kern="0" cap="none" spc="0" normalizeH="0" baseline="0" noProof="0" dirty="0" err="1">
                <a:ln>
                  <a:noFill/>
                </a:ln>
                <a:solidFill>
                  <a:schemeClr val="bg1"/>
                </a:solidFill>
                <a:effectLst/>
                <a:uLnTx/>
                <a:uFillTx/>
                <a:latin typeface="Consolas" panose="020B0609020204030204" pitchFamily="49" charset="0"/>
                <a:ea typeface="+mn-ea"/>
                <a:cs typeface="+mn-cs"/>
              </a:rPr>
              <a:t>Yaesu</a:t>
            </a: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 VX-2R 2 W Transceiver,4) \TNC-X ,5) 2 Half Wave Dipole Antenna</a:t>
            </a:r>
            <a:endPar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endParaRP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rPr>
              <a:t>EPS (Electrical Power System)</a:t>
            </a: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1) 4 – 6 strings of 2 each series 26.8% efficient ITJ </a:t>
            </a:r>
            <a:r>
              <a:rPr kumimoji="0" lang="en-US" altLang="en-US" sz="2400" b="0" i="0" u="none" strike="noStrike" kern="0" cap="none" spc="0" normalizeH="0" baseline="0" noProof="0" dirty="0" err="1">
                <a:ln>
                  <a:noFill/>
                </a:ln>
                <a:solidFill>
                  <a:schemeClr val="bg1"/>
                </a:solidFill>
                <a:effectLst/>
                <a:uLnTx/>
                <a:uFillTx/>
                <a:latin typeface="Consolas" panose="020B0609020204030204" pitchFamily="49" charset="0"/>
                <a:ea typeface="+mn-ea"/>
                <a:cs typeface="+mn-cs"/>
              </a:rPr>
              <a:t>Spectrolab</a:t>
            </a: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 CICs, 2) 1.8W input from solar cells, single side, 3) MAX1879 MPPT/Battery charging chip, 4) Two rechargeable </a:t>
            </a:r>
            <a:r>
              <a:rPr kumimoji="0" lang="en-US" altLang="en-US" sz="2400" b="0" i="0" u="none" strike="noStrike" kern="0" cap="none" spc="0" normalizeH="0" baseline="0" noProof="0" dirty="0" err="1">
                <a:ln>
                  <a:noFill/>
                </a:ln>
                <a:solidFill>
                  <a:schemeClr val="bg1"/>
                </a:solidFill>
                <a:effectLst/>
                <a:uLnTx/>
                <a:uFillTx/>
                <a:latin typeface="Consolas" panose="020B0609020204030204" pitchFamily="49" charset="0"/>
                <a:ea typeface="+mn-ea"/>
                <a:cs typeface="+mn-cs"/>
              </a:rPr>
              <a:t>Ultralife</a:t>
            </a: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 1.7Ah, 3.7 V Li-Ion batteries.</a:t>
            </a:r>
            <a:endPar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endParaRP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rPr>
              <a:t>ACD (Attitude &amp; Control Determination)</a:t>
            </a: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1) Control: </a:t>
            </a:r>
            <a:r>
              <a:rPr kumimoji="0" lang="en-US" altLang="en-US" sz="2400" b="0" i="0" u="none" strike="noStrike" kern="0" cap="none" spc="0" normalizeH="0" baseline="0" noProof="0" dirty="0" err="1">
                <a:ln>
                  <a:noFill/>
                </a:ln>
                <a:solidFill>
                  <a:schemeClr val="bg1"/>
                </a:solidFill>
                <a:effectLst/>
                <a:uLnTx/>
                <a:uFillTx/>
                <a:latin typeface="Consolas" panose="020B0609020204030204" pitchFamily="49" charset="0"/>
                <a:ea typeface="+mn-ea"/>
                <a:cs typeface="+mn-cs"/>
              </a:rPr>
              <a:t>Alinco</a:t>
            </a: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 Cast 5 permanent magnets &amp; Hysteresis dampening, 2) Determination: Solar cells used as cosine detectors</a:t>
            </a:r>
            <a:endPar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endParaRP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rPr>
              <a:t>Structures and Mechanisms</a:t>
            </a:r>
          </a:p>
          <a:p>
            <a:pPr marL="609600" marR="0" lvl="0" indent="-609600" algn="l" defTabSz="914400" rtl="0" eaLnBrk="1" fontAlgn="base" latinLnBrk="0" hangingPunct="1">
              <a:lnSpc>
                <a:spcPct val="100000"/>
              </a:lnSpc>
              <a:spcBef>
                <a:spcPct val="0"/>
              </a:spcBef>
              <a:spcAft>
                <a:spcPct val="0"/>
              </a:spcAft>
              <a:buClr>
                <a:srgbClr val="A0A0A0"/>
              </a:buClr>
              <a:buSzPct val="80000"/>
              <a:buFont typeface="AGaramond RegularSC"/>
              <a:buChar char="•"/>
              <a:tabLst/>
              <a:defRPr/>
            </a:pPr>
            <a:r>
              <a:rPr kumimoji="0" lang="en-US" altLang="en-US" sz="2400" b="0" i="0" u="none" strike="noStrike" kern="0" cap="none" spc="0" normalizeH="0" baseline="0" noProof="0" dirty="0">
                <a:ln>
                  <a:noFill/>
                </a:ln>
                <a:solidFill>
                  <a:schemeClr val="bg1"/>
                </a:solidFill>
                <a:effectLst/>
                <a:uLnTx/>
                <a:uFillTx/>
                <a:latin typeface="Consolas" panose="020B0609020204030204" pitchFamily="49" charset="0"/>
                <a:ea typeface="+mn-ea"/>
                <a:cs typeface="+mn-cs"/>
              </a:rPr>
              <a:t>~150mm x 150mm x 150mm “cube” shell, created with hard-anodized Al 7075 T6, less than 1kg total mass, including support for PCB boards and all internal components.</a:t>
            </a:r>
            <a:endPar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endParaRPr>
          </a:p>
          <a:p>
            <a:pPr marL="609600" marR="0" lvl="0" indent="-609600" algn="l" defTabSz="914400" rtl="0" eaLnBrk="1" fontAlgn="base" latinLnBrk="0" hangingPunct="1">
              <a:lnSpc>
                <a:spcPct val="80000"/>
              </a:lnSpc>
              <a:spcBef>
                <a:spcPts val="400"/>
              </a:spcBef>
              <a:spcAft>
                <a:spcPts val="600"/>
              </a:spcAft>
              <a:buClr>
                <a:srgbClr val="A0A0A0"/>
              </a:buClr>
              <a:buSzPct val="80000"/>
              <a:buFont typeface="AGaramond RegularSC"/>
              <a:buChar char="•"/>
              <a:tabLst/>
              <a:defRPr/>
            </a:pPr>
            <a:r>
              <a:rPr kumimoji="0" lang="en-US" altLang="en-US" sz="2400" b="0" i="1" u="none" strike="noStrike" kern="0" cap="none" spc="0" normalizeH="0" baseline="0" noProof="0" dirty="0">
                <a:ln>
                  <a:noFill/>
                </a:ln>
                <a:solidFill>
                  <a:schemeClr val="bg1"/>
                </a:solidFill>
                <a:effectLst/>
                <a:uLnTx/>
                <a:uFillTx/>
                <a:latin typeface="Consolas" panose="020B0609020204030204" pitchFamily="49" charset="0"/>
                <a:ea typeface="+mn-ea"/>
                <a:cs typeface="+mn-cs"/>
              </a:rPr>
              <a:t>Ground Station </a:t>
            </a:r>
            <a:endParaRPr lang="en-IN" sz="2400" dirty="0">
              <a:solidFill>
                <a:schemeClr val="bg1"/>
              </a:solidFill>
              <a:latin typeface="Consolas" panose="020B0609020204030204" pitchFamily="49" charset="0"/>
            </a:endParaRPr>
          </a:p>
        </p:txBody>
      </p:sp>
      <p:pic>
        <p:nvPicPr>
          <p:cNvPr id="8" name="Picture 7">
            <a:extLst>
              <a:ext uri="{FF2B5EF4-FFF2-40B4-BE49-F238E27FC236}">
                <a16:creationId xmlns:a16="http://schemas.microsoft.com/office/drawing/2014/main" id="{D5BF738D-71A9-2C90-7003-582FCC4BE1C4}"/>
              </a:ext>
            </a:extLst>
          </p:cNvPr>
          <p:cNvPicPr>
            <a:picLocks noChangeAspect="1"/>
          </p:cNvPicPr>
          <p:nvPr/>
        </p:nvPicPr>
        <p:blipFill>
          <a:blip r:embed="rId3"/>
          <a:srcRect l="12244" t="165" r="34064" b="-165"/>
          <a:stretch/>
        </p:blipFill>
        <p:spPr>
          <a:xfrm>
            <a:off x="158750" y="1019362"/>
            <a:ext cx="5532033" cy="3733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6"/>
          </a:xfrm>
          <a:prstGeom prst="rect">
            <a:avLst/>
          </a:prstGeom>
        </p:spPr>
      </p:pic>
      <p:sp>
        <p:nvSpPr>
          <p:cNvPr id="3" name="object 3"/>
          <p:cNvSpPr txBox="1">
            <a:spLocks noGrp="1"/>
          </p:cNvSpPr>
          <p:nvPr>
            <p:ph type="title"/>
          </p:nvPr>
        </p:nvSpPr>
        <p:spPr>
          <a:xfrm>
            <a:off x="1611337" y="2703614"/>
            <a:ext cx="3838575" cy="1122680"/>
          </a:xfrm>
          <a:prstGeom prst="rect">
            <a:avLst/>
          </a:prstGeom>
        </p:spPr>
        <p:txBody>
          <a:bodyPr vert="horz" wrap="square" lIns="0" tIns="12700" rIns="0" bIns="0" rtlCol="0">
            <a:spAutoFit/>
          </a:bodyPr>
          <a:lstStyle/>
          <a:p>
            <a:pPr marL="12700">
              <a:lnSpc>
                <a:spcPct val="100000"/>
              </a:lnSpc>
              <a:spcBef>
                <a:spcPts val="100"/>
              </a:spcBef>
            </a:pPr>
            <a:r>
              <a:rPr sz="7200" spc="195" dirty="0">
                <a:solidFill>
                  <a:srgbClr val="FFFFFF"/>
                </a:solidFill>
              </a:rPr>
              <a:t>Thanks!</a:t>
            </a:r>
            <a:endParaRPr sz="7200" dirty="0"/>
          </a:p>
        </p:txBody>
      </p:sp>
      <p:sp>
        <p:nvSpPr>
          <p:cNvPr id="4" name="object 4"/>
          <p:cNvSpPr txBox="1"/>
          <p:nvPr/>
        </p:nvSpPr>
        <p:spPr>
          <a:xfrm>
            <a:off x="692150" y="7771020"/>
            <a:ext cx="4948555" cy="862416"/>
          </a:xfrm>
          <a:prstGeom prst="rect">
            <a:avLst/>
          </a:prstGeom>
        </p:spPr>
        <p:txBody>
          <a:bodyPr vert="horz" wrap="square" lIns="0" tIns="15875" rIns="0" bIns="0" rtlCol="0">
            <a:spAutoFit/>
          </a:bodyPr>
          <a:lstStyle/>
          <a:p>
            <a:pPr marL="12700" marR="5080">
              <a:lnSpc>
                <a:spcPct val="100000"/>
              </a:lnSpc>
              <a:spcBef>
                <a:spcPts val="125"/>
              </a:spcBef>
            </a:pPr>
            <a:r>
              <a:rPr lang="en-US" sz="2750" spc="110" dirty="0">
                <a:solidFill>
                  <a:srgbClr val="FFAB40"/>
                </a:solidFill>
                <a:latin typeface="Verdana"/>
                <a:cs typeface="Verdana"/>
              </a:rPr>
              <a:t>WARREN SEQUEIRA</a:t>
            </a:r>
            <a:br>
              <a:rPr lang="en-US" sz="2750" spc="110" dirty="0">
                <a:solidFill>
                  <a:srgbClr val="FFAB40"/>
                </a:solidFill>
                <a:latin typeface="Verdana"/>
                <a:cs typeface="Verdana"/>
              </a:rPr>
            </a:br>
            <a:r>
              <a:rPr lang="en-US" sz="2750" spc="110" dirty="0">
                <a:solidFill>
                  <a:srgbClr val="FFAB40"/>
                </a:solidFill>
                <a:latin typeface="Verdana"/>
                <a:cs typeface="Verdana"/>
                <a:hlinkClick r:id="rId3"/>
              </a:rPr>
              <a:t>cs24bt047@iitdh.ac.in</a:t>
            </a:r>
            <a:endParaRPr lang="en-US" sz="2750" spc="110" dirty="0">
              <a:solidFill>
                <a:srgbClr val="FFAB40"/>
              </a:solidFill>
              <a:latin typeface="Verdana"/>
              <a:cs typeface="Verdana"/>
            </a:endParaRPr>
          </a:p>
        </p:txBody>
      </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6" name="TextBox 15">
            <a:extLst>
              <a:ext uri="{FF2B5EF4-FFF2-40B4-BE49-F238E27FC236}">
                <a16:creationId xmlns:a16="http://schemas.microsoft.com/office/drawing/2014/main" id="{4A70F04D-80EA-0630-FB9A-B03720C9243F}"/>
              </a:ext>
            </a:extLst>
          </p:cNvPr>
          <p:cNvSpPr txBox="1"/>
          <p:nvPr/>
        </p:nvSpPr>
        <p:spPr>
          <a:xfrm>
            <a:off x="1624037" y="4912622"/>
            <a:ext cx="9248502" cy="938719"/>
          </a:xfrm>
          <a:prstGeom prst="rect">
            <a:avLst/>
          </a:prstGeom>
          <a:noFill/>
        </p:spPr>
        <p:txBody>
          <a:bodyPr wrap="square">
            <a:spAutoFit/>
          </a:bodyPr>
          <a:lstStyle/>
          <a:p>
            <a:pPr marL="12700" marR="5080" lvl="0" indent="0" defTabSz="914400" eaLnBrk="1" fontAlgn="auto" latinLnBrk="0" hangingPunct="1">
              <a:lnSpc>
                <a:spcPct val="100000"/>
              </a:lnSpc>
              <a:spcBef>
                <a:spcPts val="125"/>
              </a:spcBef>
              <a:spcAft>
                <a:spcPts val="0"/>
              </a:spcAft>
              <a:buClrTx/>
              <a:buSzTx/>
              <a:buFontTx/>
              <a:buNone/>
              <a:tabLst/>
              <a:defRPr/>
            </a:pPr>
            <a:r>
              <a:rPr lang="en-US" sz="2750" spc="110" dirty="0">
                <a:solidFill>
                  <a:srgbClr val="FFAB40"/>
                </a:solidFill>
                <a:latin typeface="Verdana"/>
                <a:cs typeface="Verdana"/>
              </a:rPr>
              <a:t>CREDITS for images used :IMAGEN 3</a:t>
            </a:r>
            <a:br>
              <a:rPr lang="en-US" sz="2750" spc="110" dirty="0">
                <a:solidFill>
                  <a:srgbClr val="FFAB40"/>
                </a:solidFill>
                <a:latin typeface="Verdana"/>
                <a:cs typeface="Verdana"/>
              </a:rPr>
            </a:br>
            <a:r>
              <a:rPr lang="en-US" sz="2750" spc="110" dirty="0">
                <a:solidFill>
                  <a:srgbClr val="FFAB40"/>
                </a:solidFill>
                <a:latin typeface="Verdana"/>
                <a:cs typeface="Verdana"/>
              </a:rPr>
              <a:t>                                      DALL-E</a:t>
            </a:r>
            <a:endParaRPr kumimoji="0" lang="en-US" sz="2750" b="0" i="0" u="none" strike="noStrike" kern="0" cap="none" spc="110" normalizeH="0" baseline="0" noProof="0" dirty="0">
              <a:ln>
                <a:noFill/>
              </a:ln>
              <a:solidFill>
                <a:srgbClr val="FFAB40"/>
              </a:solidFill>
              <a:effectLst/>
              <a:uLnTx/>
              <a:uFillTx/>
              <a:latin typeface="Verdana"/>
              <a:cs typeface="Verdan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6978"/>
          </a:xfrm>
          <a:prstGeom prst="rect">
            <a:avLst/>
          </a:prstGeom>
        </p:spPr>
      </p:pic>
      <p:sp>
        <p:nvSpPr>
          <p:cNvPr id="3" name="object 3"/>
          <p:cNvSpPr txBox="1">
            <a:spLocks noGrp="1"/>
          </p:cNvSpPr>
          <p:nvPr>
            <p:ph type="title"/>
          </p:nvPr>
        </p:nvSpPr>
        <p:spPr>
          <a:xfrm>
            <a:off x="1955914" y="1114362"/>
            <a:ext cx="6903874" cy="1495281"/>
          </a:xfrm>
          <a:prstGeom prst="rect">
            <a:avLst/>
          </a:prstGeom>
        </p:spPr>
        <p:txBody>
          <a:bodyPr vert="horz" wrap="square" lIns="0" tIns="33020" rIns="0" bIns="0" rtlCol="0">
            <a:spAutoFit/>
          </a:bodyPr>
          <a:lstStyle/>
          <a:p>
            <a:pPr marL="12700" marR="5080">
              <a:lnSpc>
                <a:spcPts val="5700"/>
              </a:lnSpc>
              <a:spcBef>
                <a:spcPts val="260"/>
              </a:spcBef>
            </a:pPr>
            <a:r>
              <a:rPr lang="en" dirty="0"/>
              <a:t>SOME BASIC MISSION OBJECTIVES</a:t>
            </a:r>
            <a:endParaRPr spc="-1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10476077" y="1156703"/>
            <a:ext cx="5886449" cy="7749743"/>
          </a:xfrm>
          <a:prstGeom prst="rect">
            <a:avLst/>
          </a:prstGeom>
        </p:spPr>
      </p:pic>
      <p:pic>
        <p:nvPicPr>
          <p:cNvPr id="7" name="Picture 6">
            <a:extLst>
              <a:ext uri="{FF2B5EF4-FFF2-40B4-BE49-F238E27FC236}">
                <a16:creationId xmlns:a16="http://schemas.microsoft.com/office/drawing/2014/main" id="{A3EC7F9E-3006-42DF-4033-0ED9402F607B}"/>
              </a:ext>
            </a:extLst>
          </p:cNvPr>
          <p:cNvPicPr>
            <a:picLocks noChangeAspect="1"/>
          </p:cNvPicPr>
          <p:nvPr/>
        </p:nvPicPr>
        <p:blipFill>
          <a:blip r:embed="rId4">
            <a:alphaModFix/>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1508877" y="2932096"/>
            <a:ext cx="719650" cy="1060539"/>
          </a:xfrm>
          <a:prstGeom prst="rect">
            <a:avLst/>
          </a:prstGeom>
          <a:noFill/>
        </p:spPr>
      </p:pic>
      <p:sp>
        <p:nvSpPr>
          <p:cNvPr id="8" name="Google Shape;588;p39">
            <a:extLst>
              <a:ext uri="{FF2B5EF4-FFF2-40B4-BE49-F238E27FC236}">
                <a16:creationId xmlns:a16="http://schemas.microsoft.com/office/drawing/2014/main" id="{900CA457-015D-5BF6-BDCC-AB1519DF834A}"/>
              </a:ext>
            </a:extLst>
          </p:cNvPr>
          <p:cNvSpPr txBox="1">
            <a:spLocks/>
          </p:cNvSpPr>
          <p:nvPr/>
        </p:nvSpPr>
        <p:spPr>
          <a:xfrm>
            <a:off x="2655279" y="3315329"/>
            <a:ext cx="4285123" cy="6773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500"/>
              <a:buFont typeface="Oxanium Light"/>
              <a:buNone/>
              <a:defRPr sz="2300" b="0" i="0" u="none" strike="noStrike" cap="none">
                <a:solidFill>
                  <a:schemeClr val="lt1"/>
                </a:solidFill>
                <a:latin typeface="Goldman"/>
                <a:ea typeface="Goldman"/>
                <a:cs typeface="Goldman"/>
                <a:sym typeface="Goldman"/>
              </a:defRPr>
            </a:lvl1pPr>
            <a:lvl2pPr marL="914400" marR="0" lvl="1" indent="-317500" algn="ctr" rtl="0">
              <a:lnSpc>
                <a:spcPct val="100000"/>
              </a:lnSpc>
              <a:spcBef>
                <a:spcPts val="0"/>
              </a:spcBef>
              <a:spcAft>
                <a:spcPts val="0"/>
              </a:spcAft>
              <a:buClr>
                <a:schemeClr val="lt1"/>
              </a:buClr>
              <a:buSzPts val="2500"/>
              <a:buFont typeface="Oxanium Light"/>
              <a:buNone/>
              <a:defRPr sz="2500" b="0" i="0" u="none" strike="noStrike" cap="none">
                <a:solidFill>
                  <a:schemeClr val="lt1"/>
                </a:solidFill>
                <a:latin typeface="Oxanium Light"/>
                <a:ea typeface="Oxanium Light"/>
                <a:cs typeface="Oxanium Light"/>
                <a:sym typeface="Oxanium Light"/>
              </a:defRPr>
            </a:lvl2pPr>
            <a:lvl3pPr marL="1371600" marR="0" lvl="2" indent="-317500" algn="ctr" rtl="0">
              <a:lnSpc>
                <a:spcPct val="100000"/>
              </a:lnSpc>
              <a:spcBef>
                <a:spcPts val="0"/>
              </a:spcBef>
              <a:spcAft>
                <a:spcPts val="0"/>
              </a:spcAft>
              <a:buClr>
                <a:schemeClr val="lt1"/>
              </a:buClr>
              <a:buSzPts val="2500"/>
              <a:buFont typeface="Oxanium Light"/>
              <a:buNone/>
              <a:defRPr sz="2500" b="0" i="0" u="none" strike="noStrike" cap="none">
                <a:solidFill>
                  <a:schemeClr val="lt1"/>
                </a:solidFill>
                <a:latin typeface="Oxanium Light"/>
                <a:ea typeface="Oxanium Light"/>
                <a:cs typeface="Oxanium Light"/>
                <a:sym typeface="Oxanium Light"/>
              </a:defRPr>
            </a:lvl3pPr>
            <a:lvl4pPr marL="1828800" marR="0" lvl="3" indent="-317500" algn="ctr" rtl="0">
              <a:lnSpc>
                <a:spcPct val="100000"/>
              </a:lnSpc>
              <a:spcBef>
                <a:spcPts val="0"/>
              </a:spcBef>
              <a:spcAft>
                <a:spcPts val="0"/>
              </a:spcAft>
              <a:buClr>
                <a:schemeClr val="lt1"/>
              </a:buClr>
              <a:buSzPts val="2500"/>
              <a:buFont typeface="Oxanium Light"/>
              <a:buNone/>
              <a:defRPr sz="2500" b="0" i="0" u="none" strike="noStrike" cap="none">
                <a:solidFill>
                  <a:schemeClr val="lt1"/>
                </a:solidFill>
                <a:latin typeface="Oxanium Light"/>
                <a:ea typeface="Oxanium Light"/>
                <a:cs typeface="Oxanium Light"/>
                <a:sym typeface="Oxanium Light"/>
              </a:defRPr>
            </a:lvl4pPr>
            <a:lvl5pPr marL="2286000" marR="0" lvl="4" indent="-317500" algn="ctr" rtl="0">
              <a:lnSpc>
                <a:spcPct val="100000"/>
              </a:lnSpc>
              <a:spcBef>
                <a:spcPts val="0"/>
              </a:spcBef>
              <a:spcAft>
                <a:spcPts val="0"/>
              </a:spcAft>
              <a:buClr>
                <a:schemeClr val="lt1"/>
              </a:buClr>
              <a:buSzPts val="2500"/>
              <a:buFont typeface="Oxanium Light"/>
              <a:buNone/>
              <a:defRPr sz="2500" b="0" i="0" u="none" strike="noStrike" cap="none">
                <a:solidFill>
                  <a:schemeClr val="lt1"/>
                </a:solidFill>
                <a:latin typeface="Oxanium Light"/>
                <a:ea typeface="Oxanium Light"/>
                <a:cs typeface="Oxanium Light"/>
                <a:sym typeface="Oxanium Light"/>
              </a:defRPr>
            </a:lvl5pPr>
            <a:lvl6pPr marL="2743200" marR="0" lvl="5" indent="-317500" algn="ctr" rtl="0">
              <a:lnSpc>
                <a:spcPct val="100000"/>
              </a:lnSpc>
              <a:spcBef>
                <a:spcPts val="0"/>
              </a:spcBef>
              <a:spcAft>
                <a:spcPts val="0"/>
              </a:spcAft>
              <a:buClr>
                <a:schemeClr val="lt1"/>
              </a:buClr>
              <a:buSzPts val="2500"/>
              <a:buFont typeface="Oxanium Light"/>
              <a:buNone/>
              <a:defRPr sz="2500" b="0" i="0" u="none" strike="noStrike" cap="none">
                <a:solidFill>
                  <a:schemeClr val="lt1"/>
                </a:solidFill>
                <a:latin typeface="Oxanium Light"/>
                <a:ea typeface="Oxanium Light"/>
                <a:cs typeface="Oxanium Light"/>
                <a:sym typeface="Oxanium Light"/>
              </a:defRPr>
            </a:lvl6pPr>
            <a:lvl7pPr marL="3200400" marR="0" lvl="6" indent="-317500" algn="ctr" rtl="0">
              <a:lnSpc>
                <a:spcPct val="100000"/>
              </a:lnSpc>
              <a:spcBef>
                <a:spcPts val="0"/>
              </a:spcBef>
              <a:spcAft>
                <a:spcPts val="0"/>
              </a:spcAft>
              <a:buClr>
                <a:schemeClr val="lt1"/>
              </a:buClr>
              <a:buSzPts val="2500"/>
              <a:buFont typeface="Oxanium Light"/>
              <a:buNone/>
              <a:defRPr sz="2500" b="0" i="0" u="none" strike="noStrike" cap="none">
                <a:solidFill>
                  <a:schemeClr val="lt1"/>
                </a:solidFill>
                <a:latin typeface="Oxanium Light"/>
                <a:ea typeface="Oxanium Light"/>
                <a:cs typeface="Oxanium Light"/>
                <a:sym typeface="Oxanium Light"/>
              </a:defRPr>
            </a:lvl7pPr>
            <a:lvl8pPr marL="3657600" marR="0" lvl="7" indent="-317500" algn="ctr" rtl="0">
              <a:lnSpc>
                <a:spcPct val="100000"/>
              </a:lnSpc>
              <a:spcBef>
                <a:spcPts val="0"/>
              </a:spcBef>
              <a:spcAft>
                <a:spcPts val="0"/>
              </a:spcAft>
              <a:buClr>
                <a:schemeClr val="lt1"/>
              </a:buClr>
              <a:buSzPts val="2500"/>
              <a:buFont typeface="Oxanium Light"/>
              <a:buNone/>
              <a:defRPr sz="2500" b="0" i="0" u="none" strike="noStrike" cap="none">
                <a:solidFill>
                  <a:schemeClr val="lt1"/>
                </a:solidFill>
                <a:latin typeface="Oxanium Light"/>
                <a:ea typeface="Oxanium Light"/>
                <a:cs typeface="Oxanium Light"/>
                <a:sym typeface="Oxanium Light"/>
              </a:defRPr>
            </a:lvl8pPr>
            <a:lvl9pPr marL="4114800" marR="0" lvl="8" indent="-317500" algn="ctr" rtl="0">
              <a:lnSpc>
                <a:spcPct val="100000"/>
              </a:lnSpc>
              <a:spcBef>
                <a:spcPts val="0"/>
              </a:spcBef>
              <a:spcAft>
                <a:spcPts val="0"/>
              </a:spcAft>
              <a:buClr>
                <a:schemeClr val="lt1"/>
              </a:buClr>
              <a:buSzPts val="2500"/>
              <a:buFont typeface="Oxanium Light"/>
              <a:buNone/>
              <a:defRPr sz="2500" b="0" i="0" u="none" strike="noStrike" cap="none">
                <a:solidFill>
                  <a:schemeClr val="lt1"/>
                </a:solidFill>
                <a:latin typeface="Oxanium Light"/>
                <a:ea typeface="Oxanium Light"/>
                <a:cs typeface="Oxanium Light"/>
                <a:sym typeface="Oxanium Light"/>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Oxanium Light"/>
              <a:buNone/>
              <a:tabLst/>
              <a:defRPr/>
            </a:pPr>
            <a:r>
              <a:rPr kumimoji="0" lang="en-IN" sz="3200" b="0" i="0" u="none" strike="noStrike" kern="0" cap="none" spc="0" normalizeH="0" baseline="0" noProof="0" dirty="0">
                <a:ln>
                  <a:noFill/>
                </a:ln>
                <a:solidFill>
                  <a:srgbClr val="FFFFFF"/>
                </a:solidFill>
                <a:effectLst/>
                <a:uLnTx/>
                <a:uFillTx/>
                <a:latin typeface="Castellar" panose="020A0402060406010301" pitchFamily="18" charset="0"/>
                <a:sym typeface="Goldman"/>
              </a:rPr>
              <a:t>Temperature Measurements</a:t>
            </a:r>
          </a:p>
          <a:p>
            <a:pPr marL="0" marR="0" lvl="0" indent="0" algn="l" defTabSz="914400" rtl="0" eaLnBrk="1" fontAlgn="auto" latinLnBrk="0" hangingPunct="1">
              <a:lnSpc>
                <a:spcPct val="100000"/>
              </a:lnSpc>
              <a:spcBef>
                <a:spcPts val="0"/>
              </a:spcBef>
              <a:spcAft>
                <a:spcPts val="0"/>
              </a:spcAft>
              <a:buClr>
                <a:srgbClr val="FFFFFF"/>
              </a:buClr>
              <a:buSzPts val="2500"/>
              <a:buFont typeface="Oxanium Light"/>
              <a:buNone/>
              <a:tabLst/>
              <a:defRPr/>
            </a:pPr>
            <a:endParaRPr kumimoji="0" lang="en-IN" sz="2300" b="0" i="0" u="none" strike="noStrike" kern="0" cap="none" spc="0" normalizeH="0" baseline="0" noProof="0" dirty="0">
              <a:ln>
                <a:noFill/>
              </a:ln>
              <a:solidFill>
                <a:srgbClr val="FFFFFF"/>
              </a:solidFill>
              <a:effectLst/>
              <a:uLnTx/>
              <a:uFillTx/>
              <a:latin typeface="Goldman"/>
              <a:sym typeface="Goldman"/>
            </a:endParaRPr>
          </a:p>
        </p:txBody>
      </p:sp>
      <p:pic>
        <p:nvPicPr>
          <p:cNvPr id="9" name="Picture 8">
            <a:extLst>
              <a:ext uri="{FF2B5EF4-FFF2-40B4-BE49-F238E27FC236}">
                <a16:creationId xmlns:a16="http://schemas.microsoft.com/office/drawing/2014/main" id="{93CD4D63-76E3-1DE7-7C78-48D0EBA595B5}"/>
              </a:ext>
            </a:extLst>
          </p:cNvPr>
          <p:cNvPicPr>
            <a:picLocks noChangeAspect="1"/>
          </p:cNvPicPr>
          <p:nvPr/>
        </p:nvPicPr>
        <p:blipFill>
          <a:blip r:embed="rId6">
            <a:duotone>
              <a:prstClr val="black"/>
              <a:schemeClr val="accent2">
                <a:tint val="45000"/>
                <a:satMod val="400000"/>
              </a:schemeClr>
            </a:duotone>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8155817" y="4789465"/>
            <a:ext cx="988183" cy="1364638"/>
          </a:xfrm>
          <a:prstGeom prst="rect">
            <a:avLst/>
          </a:prstGeom>
          <a:effectLst/>
        </p:spPr>
      </p:pic>
      <p:sp>
        <p:nvSpPr>
          <p:cNvPr id="11" name="TextBox 10">
            <a:extLst>
              <a:ext uri="{FF2B5EF4-FFF2-40B4-BE49-F238E27FC236}">
                <a16:creationId xmlns:a16="http://schemas.microsoft.com/office/drawing/2014/main" id="{EBFE825E-5F27-5A12-C2B3-4F42BC9CFA3E}"/>
              </a:ext>
            </a:extLst>
          </p:cNvPr>
          <p:cNvSpPr txBox="1"/>
          <p:nvPr/>
        </p:nvSpPr>
        <p:spPr>
          <a:xfrm>
            <a:off x="920750" y="4681885"/>
            <a:ext cx="6903874" cy="1877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Pts val="2500"/>
              <a:buFont typeface="Oxanium Light"/>
              <a:buNone/>
              <a:tabLst/>
              <a:defRPr/>
            </a:pPr>
            <a:r>
              <a:rPr kumimoji="0" lang="en-IN" sz="3200" b="0" i="0" u="none" strike="noStrike" kern="0" cap="none" spc="0" normalizeH="0" baseline="0" noProof="0" dirty="0">
                <a:ln>
                  <a:noFill/>
                </a:ln>
                <a:solidFill>
                  <a:srgbClr val="FFFFFF"/>
                </a:solidFill>
                <a:effectLst/>
                <a:uLnTx/>
                <a:uFillTx/>
                <a:latin typeface="Castellar" panose="020A0402060406010301" pitchFamily="18" charset="0"/>
                <a:sym typeface="Goldman"/>
              </a:rPr>
              <a:t>Atmospheric Composition</a:t>
            </a:r>
          </a:p>
          <a:p>
            <a:pPr marL="0" marR="0" lvl="0" indent="0" algn="l" defTabSz="914400" rtl="0" eaLnBrk="1" fontAlgn="auto" latinLnBrk="0" hangingPunct="1">
              <a:lnSpc>
                <a:spcPct val="100000"/>
              </a:lnSpc>
              <a:spcBef>
                <a:spcPts val="0"/>
              </a:spcBef>
              <a:spcAft>
                <a:spcPts val="0"/>
              </a:spcAft>
              <a:buClr>
                <a:srgbClr val="FFFFFF"/>
              </a:buClr>
              <a:buSzPts val="2500"/>
              <a:buFont typeface="Oxanium Light"/>
              <a:buNone/>
              <a:tabLst/>
              <a:defRPr/>
            </a:pPr>
            <a:r>
              <a:rPr lang="en-US" sz="2800" dirty="0">
                <a:solidFill>
                  <a:schemeClr val="bg1"/>
                </a:solidFill>
                <a:latin typeface="Bradley Hand ITC" panose="03070402050302030203" pitchFamily="66" charset="0"/>
                <a:ea typeface="Cambria Math" panose="02040503050406030204" pitchFamily="18" charset="0"/>
              </a:rPr>
              <a:t>Analyze the composition of the Venusian atmosphere to better understand its formation and evolution</a:t>
            </a:r>
            <a:r>
              <a:rPr lang="en-US" sz="2800" dirty="0">
                <a:solidFill>
                  <a:schemeClr val="bg1"/>
                </a:solidFill>
                <a:latin typeface="Cambria Math" panose="02040503050406030204" pitchFamily="18" charset="0"/>
                <a:ea typeface="Cambria Math" panose="02040503050406030204" pitchFamily="18" charset="0"/>
              </a:rPr>
              <a:t>.</a:t>
            </a:r>
            <a:endParaRPr kumimoji="0" lang="en-IN" sz="2800" b="0" i="0" u="none" strike="noStrike" kern="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sym typeface="Goldman"/>
            </a:endParaRPr>
          </a:p>
        </p:txBody>
      </p:sp>
      <p:sp>
        <p:nvSpPr>
          <p:cNvPr id="13" name="TextBox 12">
            <a:extLst>
              <a:ext uri="{FF2B5EF4-FFF2-40B4-BE49-F238E27FC236}">
                <a16:creationId xmlns:a16="http://schemas.microsoft.com/office/drawing/2014/main" id="{A3AF3DA8-2AFA-F9E7-36A9-8F3DBC13525B}"/>
              </a:ext>
            </a:extLst>
          </p:cNvPr>
          <p:cNvSpPr txBox="1"/>
          <p:nvPr/>
        </p:nvSpPr>
        <p:spPr>
          <a:xfrm>
            <a:off x="2310345" y="7117654"/>
            <a:ext cx="9260114" cy="1508105"/>
          </a:xfrm>
          <a:prstGeom prst="rect">
            <a:avLst/>
          </a:prstGeom>
          <a:noFill/>
        </p:spPr>
        <p:txBody>
          <a:bodyPr wrap="square">
            <a:spAutoFit/>
          </a:bodyPr>
          <a:lstStyle/>
          <a:p>
            <a:r>
              <a:rPr lang="en-US" sz="3600" dirty="0">
                <a:solidFill>
                  <a:schemeClr val="bg1"/>
                </a:solidFill>
                <a:latin typeface="Castellar" panose="020A0402060406010301" pitchFamily="18" charset="0"/>
              </a:rPr>
              <a:t>Climate Dynamics</a:t>
            </a:r>
          </a:p>
          <a:p>
            <a:r>
              <a:rPr lang="en-US" sz="2800" dirty="0">
                <a:solidFill>
                  <a:schemeClr val="bg1"/>
                </a:solidFill>
                <a:latin typeface="Bradley Hand ITC" panose="03070402050302030203" pitchFamily="66" charset="0"/>
              </a:rPr>
              <a:t>Study the complex climate patterns and atmospheric circulation</a:t>
            </a:r>
            <a:r>
              <a:rPr lang="en-US" dirty="0">
                <a:solidFill>
                  <a:schemeClr val="bg1"/>
                </a:solidFill>
                <a:latin typeface="Bradley Hand ITC" panose="03070402050302030203" pitchFamily="66" charset="0"/>
              </a:rPr>
              <a:t>.</a:t>
            </a:r>
            <a:endParaRPr lang="en-IN" dirty="0">
              <a:solidFill>
                <a:schemeClr val="bg1"/>
              </a:solidFill>
              <a:latin typeface="Bradley Hand ITC" panose="03070402050302030203" pitchFamily="66"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alphaModFix amt="70000"/>
          </a:blip>
          <a:stretch>
            <a:fillRect/>
          </a:stretch>
        </p:blipFill>
        <p:spPr>
          <a:xfrm>
            <a:off x="-40011" y="0"/>
            <a:ext cx="18288000" cy="10286977"/>
          </a:xfrm>
          <a:prstGeom prst="rect">
            <a:avLst/>
          </a:prstGeom>
          <a:effectLst>
            <a:glow rad="127000">
              <a:schemeClr val="tx2">
                <a:lumMod val="75000"/>
              </a:schemeClr>
            </a:glow>
          </a:effectLst>
        </p:spPr>
      </p:pic>
      <p:sp>
        <p:nvSpPr>
          <p:cNvPr id="3" name="object 3"/>
          <p:cNvSpPr txBox="1">
            <a:spLocks noGrp="1"/>
          </p:cNvSpPr>
          <p:nvPr>
            <p:ph type="title"/>
          </p:nvPr>
        </p:nvSpPr>
        <p:spPr>
          <a:xfrm>
            <a:off x="9103989" y="349250"/>
            <a:ext cx="8077200" cy="754694"/>
          </a:xfrm>
          <a:prstGeom prst="rect">
            <a:avLst/>
          </a:prstGeom>
        </p:spPr>
        <p:txBody>
          <a:bodyPr vert="horz" wrap="square" lIns="0" tIns="15875" rIns="0" bIns="0" rtlCol="0">
            <a:spAutoFit/>
          </a:bodyPr>
          <a:lstStyle/>
          <a:p>
            <a:pPr marL="12700">
              <a:lnSpc>
                <a:spcPct val="100000"/>
              </a:lnSpc>
              <a:spcBef>
                <a:spcPts val="125"/>
              </a:spcBef>
            </a:pPr>
            <a:r>
              <a:rPr lang="en-US" dirty="0" err="1"/>
              <a:t>CubeSAT</a:t>
            </a:r>
            <a:r>
              <a:rPr lang="en-US" dirty="0"/>
              <a:t> : A Closer Look</a:t>
            </a:r>
            <a:endParaRPr dirty="0">
              <a:latin typeface="Verdana"/>
              <a:cs typeface="Verdana"/>
            </a:endParaRPr>
          </a:p>
        </p:txBody>
      </p:sp>
      <p:pic>
        <p:nvPicPr>
          <p:cNvPr id="6" name="Picture 5">
            <a:extLst>
              <a:ext uri="{FF2B5EF4-FFF2-40B4-BE49-F238E27FC236}">
                <a16:creationId xmlns:a16="http://schemas.microsoft.com/office/drawing/2014/main" id="{D8AF3B88-4245-D40B-9711-DDC12D901BA8}"/>
              </a:ext>
            </a:extLst>
          </p:cNvPr>
          <p:cNvPicPr>
            <a:picLocks noChangeAspect="1"/>
          </p:cNvPicPr>
          <p:nvPr/>
        </p:nvPicPr>
        <p:blipFill>
          <a:blip r:embed="rId3"/>
          <a:stretch>
            <a:fillRect/>
          </a:stretch>
        </p:blipFill>
        <p:spPr>
          <a:xfrm>
            <a:off x="1674061" y="1380273"/>
            <a:ext cx="6265874" cy="6265874"/>
          </a:xfrm>
          <a:prstGeom prst="rect">
            <a:avLst/>
          </a:prstGeom>
        </p:spPr>
      </p:pic>
      <p:sp>
        <p:nvSpPr>
          <p:cNvPr id="8" name="TextBox 7">
            <a:extLst>
              <a:ext uri="{FF2B5EF4-FFF2-40B4-BE49-F238E27FC236}">
                <a16:creationId xmlns:a16="http://schemas.microsoft.com/office/drawing/2014/main" id="{74576D73-7D25-6A45-D2C3-6F3E47A39505}"/>
              </a:ext>
            </a:extLst>
          </p:cNvPr>
          <p:cNvSpPr txBox="1"/>
          <p:nvPr/>
        </p:nvSpPr>
        <p:spPr>
          <a:xfrm>
            <a:off x="11104025" y="4183057"/>
            <a:ext cx="6858000" cy="584775"/>
          </a:xfrm>
          <a:prstGeom prst="rect">
            <a:avLst/>
          </a:prstGeom>
          <a:noFill/>
        </p:spPr>
        <p:txBody>
          <a:bodyPr wrap="square">
            <a:spAutoFit/>
          </a:bodyPr>
          <a:lstStyle/>
          <a:p>
            <a:r>
              <a:rPr lang="en-IN" sz="3200" dirty="0">
                <a:solidFill>
                  <a:schemeClr val="bg1"/>
                </a:solidFill>
                <a:latin typeface="Copperplate Gothic Bold" panose="020E0705020206020404" pitchFamily="34" charset="0"/>
              </a:rPr>
              <a:t>Communication Subsystem</a:t>
            </a:r>
          </a:p>
        </p:txBody>
      </p:sp>
      <p:sp>
        <p:nvSpPr>
          <p:cNvPr id="12" name="TextBox 11">
            <a:extLst>
              <a:ext uri="{FF2B5EF4-FFF2-40B4-BE49-F238E27FC236}">
                <a16:creationId xmlns:a16="http://schemas.microsoft.com/office/drawing/2014/main" id="{3236936D-FFC2-153F-1976-D52B68D63992}"/>
              </a:ext>
            </a:extLst>
          </p:cNvPr>
          <p:cNvSpPr txBox="1"/>
          <p:nvPr/>
        </p:nvSpPr>
        <p:spPr>
          <a:xfrm>
            <a:off x="12358771" y="7390917"/>
            <a:ext cx="5562600" cy="58477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prstClr val="white"/>
                </a:solidFill>
                <a:effectLst/>
                <a:uLnTx/>
                <a:uFillTx/>
                <a:latin typeface="Copperplate Gothic Bold" panose="020E0705020206020404" pitchFamily="34" charset="0"/>
              </a:rPr>
              <a:t>Power </a:t>
            </a:r>
            <a:r>
              <a:rPr kumimoji="0" lang="en-IN" sz="3200" b="0" u="none" strike="noStrike" kern="0" cap="none" spc="0" normalizeH="0" baseline="0" noProof="0" dirty="0">
                <a:ln>
                  <a:noFill/>
                </a:ln>
                <a:solidFill>
                  <a:prstClr val="white"/>
                </a:solidFill>
                <a:effectLst/>
                <a:uLnTx/>
                <a:uFillTx/>
                <a:latin typeface="Copperplate Gothic Bold" panose="020E0705020206020404" pitchFamily="34" charset="0"/>
              </a:rPr>
              <a:t>Subsystem</a:t>
            </a:r>
            <a:endParaRPr kumimoji="0" lang="en-IN" sz="3200" b="0" i="0" u="none" strike="noStrike" kern="0" cap="none" spc="0" normalizeH="0" baseline="0" noProof="0" dirty="0">
              <a:ln>
                <a:noFill/>
              </a:ln>
              <a:solidFill>
                <a:prstClr val="white"/>
              </a:solidFill>
              <a:effectLst/>
              <a:uLnTx/>
              <a:uFillTx/>
              <a:latin typeface="Copperplate Gothic Bold" panose="020E0705020206020404" pitchFamily="34" charset="0"/>
            </a:endParaRPr>
          </a:p>
        </p:txBody>
      </p:sp>
      <p:sp>
        <p:nvSpPr>
          <p:cNvPr id="14" name="TextBox 13">
            <a:extLst>
              <a:ext uri="{FF2B5EF4-FFF2-40B4-BE49-F238E27FC236}">
                <a16:creationId xmlns:a16="http://schemas.microsoft.com/office/drawing/2014/main" id="{4A1BD56A-6930-5CD6-B544-5D4CADDC5E20}"/>
              </a:ext>
            </a:extLst>
          </p:cNvPr>
          <p:cNvSpPr txBox="1"/>
          <p:nvPr/>
        </p:nvSpPr>
        <p:spPr>
          <a:xfrm>
            <a:off x="8616950" y="5737796"/>
            <a:ext cx="4724400" cy="58477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prstClr val="white"/>
                </a:solidFill>
                <a:effectLst/>
                <a:uLnTx/>
                <a:uFillTx/>
                <a:latin typeface="Copperplate Gothic Bold" panose="020E0705020206020404" pitchFamily="34" charset="0"/>
              </a:rPr>
              <a:t>Sensor Subsystem</a:t>
            </a:r>
          </a:p>
        </p:txBody>
      </p:sp>
      <p:sp>
        <p:nvSpPr>
          <p:cNvPr id="15" name="Google Shape;1851;p72">
            <a:extLst>
              <a:ext uri="{FF2B5EF4-FFF2-40B4-BE49-F238E27FC236}">
                <a16:creationId xmlns:a16="http://schemas.microsoft.com/office/drawing/2014/main" id="{DB7A1B5D-2AAB-5AD9-0D35-16B8BB8950C0}"/>
              </a:ext>
            </a:extLst>
          </p:cNvPr>
          <p:cNvSpPr/>
          <p:nvPr/>
        </p:nvSpPr>
        <p:spPr>
          <a:xfrm>
            <a:off x="9797548" y="3990091"/>
            <a:ext cx="1020513" cy="1087547"/>
          </a:xfrm>
          <a:custGeom>
            <a:avLst/>
            <a:gdLst/>
            <a:ahLst/>
            <a:cxnLst/>
            <a:rect l="l" t="t" r="r" b="b"/>
            <a:pathLst>
              <a:path w="9171" h="12240" extrusionOk="0">
                <a:moveTo>
                  <a:pt x="4586" y="246"/>
                </a:moveTo>
                <a:cubicBezTo>
                  <a:pt x="4636" y="246"/>
                  <a:pt x="4688" y="265"/>
                  <a:pt x="4730" y="308"/>
                </a:cubicBezTo>
                <a:cubicBezTo>
                  <a:pt x="4859" y="437"/>
                  <a:pt x="4768" y="660"/>
                  <a:pt x="4584" y="660"/>
                </a:cubicBezTo>
                <a:cubicBezTo>
                  <a:pt x="4472" y="660"/>
                  <a:pt x="4378" y="566"/>
                  <a:pt x="4378" y="454"/>
                </a:cubicBezTo>
                <a:cubicBezTo>
                  <a:pt x="4378" y="329"/>
                  <a:pt x="4480" y="246"/>
                  <a:pt x="4586" y="246"/>
                </a:cubicBezTo>
                <a:close/>
                <a:moveTo>
                  <a:pt x="4584" y="1583"/>
                </a:moveTo>
                <a:lnTo>
                  <a:pt x="5235" y="3356"/>
                </a:lnTo>
                <a:lnTo>
                  <a:pt x="3936" y="3356"/>
                </a:lnTo>
                <a:lnTo>
                  <a:pt x="4584" y="1583"/>
                </a:lnTo>
                <a:close/>
                <a:moveTo>
                  <a:pt x="4895" y="1707"/>
                </a:moveTo>
                <a:lnTo>
                  <a:pt x="6543" y="3356"/>
                </a:lnTo>
                <a:lnTo>
                  <a:pt x="5499" y="3356"/>
                </a:lnTo>
                <a:lnTo>
                  <a:pt x="4895" y="1707"/>
                </a:lnTo>
                <a:close/>
                <a:moveTo>
                  <a:pt x="4276" y="1709"/>
                </a:moveTo>
                <a:lnTo>
                  <a:pt x="3672" y="3358"/>
                </a:lnTo>
                <a:lnTo>
                  <a:pt x="2628" y="3358"/>
                </a:lnTo>
                <a:lnTo>
                  <a:pt x="4276" y="1709"/>
                </a:lnTo>
                <a:close/>
                <a:moveTo>
                  <a:pt x="8574" y="3603"/>
                </a:moveTo>
                <a:cubicBezTo>
                  <a:pt x="8558" y="3658"/>
                  <a:pt x="8538" y="3707"/>
                  <a:pt x="8522" y="3759"/>
                </a:cubicBezTo>
                <a:lnTo>
                  <a:pt x="649" y="3759"/>
                </a:lnTo>
                <a:cubicBezTo>
                  <a:pt x="630" y="3707"/>
                  <a:pt x="613" y="3658"/>
                  <a:pt x="597" y="3603"/>
                </a:cubicBezTo>
                <a:close/>
                <a:moveTo>
                  <a:pt x="8423" y="4007"/>
                </a:moveTo>
                <a:cubicBezTo>
                  <a:pt x="7871" y="5268"/>
                  <a:pt x="6739" y="6178"/>
                  <a:pt x="5389" y="6447"/>
                </a:cubicBezTo>
                <a:lnTo>
                  <a:pt x="5326" y="6301"/>
                </a:lnTo>
                <a:cubicBezTo>
                  <a:pt x="5185" y="5978"/>
                  <a:pt x="4884" y="5817"/>
                  <a:pt x="4584" y="5817"/>
                </a:cubicBezTo>
                <a:cubicBezTo>
                  <a:pt x="4284" y="5817"/>
                  <a:pt x="3984" y="5978"/>
                  <a:pt x="3842" y="6301"/>
                </a:cubicBezTo>
                <a:lnTo>
                  <a:pt x="3779" y="6447"/>
                </a:lnTo>
                <a:cubicBezTo>
                  <a:pt x="2430" y="6180"/>
                  <a:pt x="1295" y="5268"/>
                  <a:pt x="748" y="4007"/>
                </a:cubicBezTo>
                <a:close/>
                <a:moveTo>
                  <a:pt x="4583" y="6498"/>
                </a:moveTo>
                <a:cubicBezTo>
                  <a:pt x="4689" y="6498"/>
                  <a:pt x="4790" y="6581"/>
                  <a:pt x="4790" y="6705"/>
                </a:cubicBezTo>
                <a:cubicBezTo>
                  <a:pt x="4790" y="6818"/>
                  <a:pt x="4700" y="6911"/>
                  <a:pt x="4584" y="6911"/>
                </a:cubicBezTo>
                <a:cubicBezTo>
                  <a:pt x="4400" y="6911"/>
                  <a:pt x="4309" y="6689"/>
                  <a:pt x="4439" y="6560"/>
                </a:cubicBezTo>
                <a:cubicBezTo>
                  <a:pt x="4480" y="6517"/>
                  <a:pt x="4532" y="6498"/>
                  <a:pt x="4583" y="6498"/>
                </a:cubicBezTo>
                <a:close/>
                <a:moveTo>
                  <a:pt x="4585" y="6062"/>
                </a:moveTo>
                <a:cubicBezTo>
                  <a:pt x="4793" y="6062"/>
                  <a:pt x="5002" y="6175"/>
                  <a:pt x="5101" y="6400"/>
                </a:cubicBezTo>
                <a:lnTo>
                  <a:pt x="6486" y="9560"/>
                </a:lnTo>
                <a:lnTo>
                  <a:pt x="4708" y="9560"/>
                </a:lnTo>
                <a:lnTo>
                  <a:pt x="4708" y="7142"/>
                </a:lnTo>
                <a:cubicBezTo>
                  <a:pt x="4928" y="7082"/>
                  <a:pt x="5065" y="6867"/>
                  <a:pt x="5035" y="6642"/>
                </a:cubicBezTo>
                <a:cubicBezTo>
                  <a:pt x="5002" y="6419"/>
                  <a:pt x="4812" y="6252"/>
                  <a:pt x="4584" y="6252"/>
                </a:cubicBezTo>
                <a:cubicBezTo>
                  <a:pt x="4359" y="6252"/>
                  <a:pt x="4166" y="6419"/>
                  <a:pt x="4136" y="6642"/>
                </a:cubicBezTo>
                <a:cubicBezTo>
                  <a:pt x="4103" y="6867"/>
                  <a:pt x="4243" y="7082"/>
                  <a:pt x="4461" y="7142"/>
                </a:cubicBezTo>
                <a:lnTo>
                  <a:pt x="4461" y="9560"/>
                </a:lnTo>
                <a:lnTo>
                  <a:pt x="2685" y="9560"/>
                </a:lnTo>
                <a:lnTo>
                  <a:pt x="4070" y="6400"/>
                </a:lnTo>
                <a:cubicBezTo>
                  <a:pt x="4168" y="6175"/>
                  <a:pt x="4376" y="6062"/>
                  <a:pt x="4585" y="6062"/>
                </a:cubicBezTo>
                <a:close/>
                <a:moveTo>
                  <a:pt x="7156" y="9808"/>
                </a:moveTo>
                <a:lnTo>
                  <a:pt x="7156" y="10624"/>
                </a:lnTo>
                <a:lnTo>
                  <a:pt x="2012" y="10624"/>
                </a:lnTo>
                <a:lnTo>
                  <a:pt x="2012" y="9808"/>
                </a:lnTo>
                <a:close/>
                <a:moveTo>
                  <a:pt x="6546" y="10871"/>
                </a:moveTo>
                <a:lnTo>
                  <a:pt x="6546" y="11267"/>
                </a:lnTo>
                <a:lnTo>
                  <a:pt x="2625" y="11267"/>
                </a:lnTo>
                <a:lnTo>
                  <a:pt x="2625" y="10871"/>
                </a:lnTo>
                <a:close/>
                <a:moveTo>
                  <a:pt x="6546" y="11514"/>
                </a:moveTo>
                <a:lnTo>
                  <a:pt x="6546" y="11992"/>
                </a:lnTo>
                <a:lnTo>
                  <a:pt x="2625" y="11992"/>
                </a:lnTo>
                <a:lnTo>
                  <a:pt x="2625" y="11514"/>
                </a:lnTo>
                <a:close/>
                <a:moveTo>
                  <a:pt x="4584" y="0"/>
                </a:moveTo>
                <a:cubicBezTo>
                  <a:pt x="4359" y="0"/>
                  <a:pt x="4166" y="168"/>
                  <a:pt x="4136" y="390"/>
                </a:cubicBezTo>
                <a:cubicBezTo>
                  <a:pt x="4103" y="616"/>
                  <a:pt x="4243" y="827"/>
                  <a:pt x="4461" y="891"/>
                </a:cubicBezTo>
                <a:lnTo>
                  <a:pt x="4461" y="1174"/>
                </a:lnTo>
                <a:lnTo>
                  <a:pt x="2279" y="3358"/>
                </a:lnTo>
                <a:lnTo>
                  <a:pt x="432" y="3358"/>
                </a:lnTo>
                <a:cubicBezTo>
                  <a:pt x="394" y="3358"/>
                  <a:pt x="358" y="3375"/>
                  <a:pt x="333" y="3408"/>
                </a:cubicBezTo>
                <a:cubicBezTo>
                  <a:pt x="311" y="3438"/>
                  <a:pt x="303" y="3476"/>
                  <a:pt x="314" y="3515"/>
                </a:cubicBezTo>
                <a:cubicBezTo>
                  <a:pt x="754" y="5117"/>
                  <a:pt x="2053" y="6337"/>
                  <a:pt x="3680" y="6678"/>
                </a:cubicBezTo>
                <a:lnTo>
                  <a:pt x="2416" y="9560"/>
                </a:lnTo>
                <a:lnTo>
                  <a:pt x="1888" y="9560"/>
                </a:lnTo>
                <a:cubicBezTo>
                  <a:pt x="1820" y="9560"/>
                  <a:pt x="1765" y="9615"/>
                  <a:pt x="1765" y="9684"/>
                </a:cubicBezTo>
                <a:lnTo>
                  <a:pt x="1765" y="10750"/>
                </a:lnTo>
                <a:cubicBezTo>
                  <a:pt x="1765" y="10816"/>
                  <a:pt x="1820" y="10874"/>
                  <a:pt x="1888" y="10874"/>
                </a:cubicBezTo>
                <a:lnTo>
                  <a:pt x="2378" y="10874"/>
                </a:lnTo>
                <a:lnTo>
                  <a:pt x="2378" y="11992"/>
                </a:lnTo>
                <a:lnTo>
                  <a:pt x="165" y="11992"/>
                </a:lnTo>
                <a:cubicBezTo>
                  <a:pt x="1" y="11992"/>
                  <a:pt x="1" y="12240"/>
                  <a:pt x="165" y="12240"/>
                </a:cubicBezTo>
                <a:lnTo>
                  <a:pt x="9006" y="12240"/>
                </a:lnTo>
                <a:cubicBezTo>
                  <a:pt x="9171" y="12240"/>
                  <a:pt x="9171" y="11992"/>
                  <a:pt x="9006" y="11992"/>
                </a:cubicBezTo>
                <a:lnTo>
                  <a:pt x="6794" y="11992"/>
                </a:lnTo>
                <a:lnTo>
                  <a:pt x="6794" y="10871"/>
                </a:lnTo>
                <a:lnTo>
                  <a:pt x="7283" y="10871"/>
                </a:lnTo>
                <a:cubicBezTo>
                  <a:pt x="7349" y="10871"/>
                  <a:pt x="7406" y="10816"/>
                  <a:pt x="7406" y="10748"/>
                </a:cubicBezTo>
                <a:lnTo>
                  <a:pt x="7406" y="9684"/>
                </a:lnTo>
                <a:cubicBezTo>
                  <a:pt x="7406" y="9615"/>
                  <a:pt x="7349" y="9560"/>
                  <a:pt x="7283" y="9560"/>
                </a:cubicBezTo>
                <a:lnTo>
                  <a:pt x="6755" y="9560"/>
                </a:lnTo>
                <a:lnTo>
                  <a:pt x="5491" y="6681"/>
                </a:lnTo>
                <a:cubicBezTo>
                  <a:pt x="7118" y="6334"/>
                  <a:pt x="8415" y="5114"/>
                  <a:pt x="8857" y="3515"/>
                </a:cubicBezTo>
                <a:cubicBezTo>
                  <a:pt x="8879" y="3435"/>
                  <a:pt x="8822" y="3358"/>
                  <a:pt x="8739" y="3358"/>
                </a:cubicBezTo>
                <a:lnTo>
                  <a:pt x="6892" y="3358"/>
                </a:lnTo>
                <a:lnTo>
                  <a:pt x="4708" y="1174"/>
                </a:lnTo>
                <a:lnTo>
                  <a:pt x="4708" y="891"/>
                </a:lnTo>
                <a:cubicBezTo>
                  <a:pt x="4928" y="827"/>
                  <a:pt x="5065" y="616"/>
                  <a:pt x="5035" y="390"/>
                </a:cubicBezTo>
                <a:cubicBezTo>
                  <a:pt x="5002" y="168"/>
                  <a:pt x="4812" y="0"/>
                  <a:pt x="4584" y="0"/>
                </a:cubicBezTo>
                <a:close/>
              </a:path>
            </a:pathLst>
          </a:custGeom>
          <a:solidFill>
            <a:srgbClr val="FFFFFF"/>
          </a:solidFill>
          <a:ln>
            <a:noFill/>
          </a:ln>
          <a:effectLst>
            <a:glow rad="63500">
              <a:schemeClr val="accent2">
                <a:satMod val="175000"/>
                <a:alpha val="40000"/>
              </a:schemeClr>
            </a:glo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6" name="Picture 15">
            <a:extLst>
              <a:ext uri="{FF2B5EF4-FFF2-40B4-BE49-F238E27FC236}">
                <a16:creationId xmlns:a16="http://schemas.microsoft.com/office/drawing/2014/main" id="{51FDB5AE-7E2A-7D7C-C136-388CCCD00A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66000"/>
                    </a14:imgEffect>
                  </a14:imgLayer>
                </a14:imgProps>
              </a:ext>
            </a:extLst>
          </a:blip>
          <a:stretch>
            <a:fillRect/>
          </a:stretch>
        </p:blipFill>
        <p:spPr>
          <a:xfrm>
            <a:off x="10697216" y="6922117"/>
            <a:ext cx="1248325" cy="1448061"/>
          </a:xfrm>
          <a:prstGeom prst="rect">
            <a:avLst/>
          </a:prstGeom>
          <a:effectLst>
            <a:glow rad="63500">
              <a:schemeClr val="accent4">
                <a:satMod val="175000"/>
                <a:alpha val="40000"/>
              </a:schemeClr>
            </a:glow>
          </a:effectLst>
        </p:spPr>
      </p:pic>
      <p:grpSp>
        <p:nvGrpSpPr>
          <p:cNvPr id="17" name="Google Shape;11454;p88">
            <a:extLst>
              <a:ext uri="{FF2B5EF4-FFF2-40B4-BE49-F238E27FC236}">
                <a16:creationId xmlns:a16="http://schemas.microsoft.com/office/drawing/2014/main" id="{CA0AA0B9-EAD3-9244-DF61-A5341B75FB23}"/>
              </a:ext>
            </a:extLst>
          </p:cNvPr>
          <p:cNvGrpSpPr/>
          <p:nvPr/>
        </p:nvGrpSpPr>
        <p:grpSpPr>
          <a:xfrm>
            <a:off x="13756462" y="5325056"/>
            <a:ext cx="1553126" cy="1350732"/>
            <a:chOff x="3527780" y="2885263"/>
            <a:chExt cx="347435" cy="345534"/>
          </a:xfrm>
          <a:effectLst>
            <a:glow rad="152400">
              <a:srgbClr val="00B050">
                <a:alpha val="40000"/>
              </a:srgbClr>
            </a:glow>
          </a:effectLst>
          <a:scene3d>
            <a:camera prst="orthographicFront"/>
            <a:lightRig rig="threePt" dir="t"/>
          </a:scene3d>
        </p:grpSpPr>
        <p:sp>
          <p:nvSpPr>
            <p:cNvPr id="18" name="Google Shape;11455;p88">
              <a:extLst>
                <a:ext uri="{FF2B5EF4-FFF2-40B4-BE49-F238E27FC236}">
                  <a16:creationId xmlns:a16="http://schemas.microsoft.com/office/drawing/2014/main" id="{1FD6F669-6922-2425-C32C-6010B2DC88F1}"/>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 name="Google Shape;11456;p88">
              <a:extLst>
                <a:ext uri="{FF2B5EF4-FFF2-40B4-BE49-F238E27FC236}">
                  <a16:creationId xmlns:a16="http://schemas.microsoft.com/office/drawing/2014/main" id="{6044EF5C-7337-5C16-2FFC-F250FCEADB7B}"/>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 name="Google Shape;11457;p88">
              <a:extLst>
                <a:ext uri="{FF2B5EF4-FFF2-40B4-BE49-F238E27FC236}">
                  <a16:creationId xmlns:a16="http://schemas.microsoft.com/office/drawing/2014/main" id="{BE3082D3-E359-FA2C-49BF-98C588C75471}"/>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 name="Google Shape;11458;p88">
              <a:extLst>
                <a:ext uri="{FF2B5EF4-FFF2-40B4-BE49-F238E27FC236}">
                  <a16:creationId xmlns:a16="http://schemas.microsoft.com/office/drawing/2014/main" id="{A7044D47-8BFB-D9CB-5A17-779AFFE34F8C}"/>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2" name="Google Shape;11459;p88">
              <a:extLst>
                <a:ext uri="{FF2B5EF4-FFF2-40B4-BE49-F238E27FC236}">
                  <a16:creationId xmlns:a16="http://schemas.microsoft.com/office/drawing/2014/main" id="{D58A064B-3810-55CD-663A-0BE9C2485014}"/>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 name="Google Shape;11460;p88">
              <a:extLst>
                <a:ext uri="{FF2B5EF4-FFF2-40B4-BE49-F238E27FC236}">
                  <a16:creationId xmlns:a16="http://schemas.microsoft.com/office/drawing/2014/main" id="{EEF74DE1-7B96-62D3-2C75-E345AE2BAAC5}"/>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4" name="Google Shape;11461;p88">
              <a:extLst>
                <a:ext uri="{FF2B5EF4-FFF2-40B4-BE49-F238E27FC236}">
                  <a16:creationId xmlns:a16="http://schemas.microsoft.com/office/drawing/2014/main" id="{BC258659-6E38-A1B9-7871-2541BF651CFB}"/>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5" name="Google Shape;11462;p88">
              <a:extLst>
                <a:ext uri="{FF2B5EF4-FFF2-40B4-BE49-F238E27FC236}">
                  <a16:creationId xmlns:a16="http://schemas.microsoft.com/office/drawing/2014/main" id="{6BD32D2F-DD1A-694C-1DA7-3761AD3D565A}"/>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6" name="Google Shape;11463;p88">
              <a:extLst>
                <a:ext uri="{FF2B5EF4-FFF2-40B4-BE49-F238E27FC236}">
                  <a16:creationId xmlns:a16="http://schemas.microsoft.com/office/drawing/2014/main" id="{67FCA20C-113A-6F66-9A87-E740E00547A5}"/>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7" name="Google Shape;11464;p88">
              <a:extLst>
                <a:ext uri="{FF2B5EF4-FFF2-40B4-BE49-F238E27FC236}">
                  <a16:creationId xmlns:a16="http://schemas.microsoft.com/office/drawing/2014/main" id="{824FDEA6-AEF9-C19B-5695-49B8F6A9A4CD}"/>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 name="Google Shape;11465;p88">
              <a:extLst>
                <a:ext uri="{FF2B5EF4-FFF2-40B4-BE49-F238E27FC236}">
                  <a16:creationId xmlns:a16="http://schemas.microsoft.com/office/drawing/2014/main" id="{57508DAC-D252-74FF-D08C-DD8AA00D18D6}"/>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 name="Google Shape;11466;p88">
              <a:extLst>
                <a:ext uri="{FF2B5EF4-FFF2-40B4-BE49-F238E27FC236}">
                  <a16:creationId xmlns:a16="http://schemas.microsoft.com/office/drawing/2014/main" id="{FEF8C840-1522-0B22-A1E0-A2E15746B0F6}"/>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 name="Google Shape;11467;p88">
              <a:extLst>
                <a:ext uri="{FF2B5EF4-FFF2-40B4-BE49-F238E27FC236}">
                  <a16:creationId xmlns:a16="http://schemas.microsoft.com/office/drawing/2014/main" id="{0445C507-E663-BD39-1A64-AC6F24258A52}"/>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1" name="Google Shape;11468;p88">
              <a:extLst>
                <a:ext uri="{FF2B5EF4-FFF2-40B4-BE49-F238E27FC236}">
                  <a16:creationId xmlns:a16="http://schemas.microsoft.com/office/drawing/2014/main" id="{A3484958-4356-07AF-9CFB-6F429A4C7AEA}"/>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 name="Google Shape;11469;p88">
              <a:extLst>
                <a:ext uri="{FF2B5EF4-FFF2-40B4-BE49-F238E27FC236}">
                  <a16:creationId xmlns:a16="http://schemas.microsoft.com/office/drawing/2014/main" id="{4D969C29-B425-F585-2C96-F602BBD35469}"/>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 name="Google Shape;11470;p88">
              <a:extLst>
                <a:ext uri="{FF2B5EF4-FFF2-40B4-BE49-F238E27FC236}">
                  <a16:creationId xmlns:a16="http://schemas.microsoft.com/office/drawing/2014/main" id="{93304A13-35EF-643C-C866-8A5A1DBC7096}"/>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4" name="Google Shape;11471;p88">
              <a:extLst>
                <a:ext uri="{FF2B5EF4-FFF2-40B4-BE49-F238E27FC236}">
                  <a16:creationId xmlns:a16="http://schemas.microsoft.com/office/drawing/2014/main" id="{B9303D27-7CA6-01DA-0315-459A314433F3}"/>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5" name="Google Shape;11472;p88">
              <a:extLst>
                <a:ext uri="{FF2B5EF4-FFF2-40B4-BE49-F238E27FC236}">
                  <a16:creationId xmlns:a16="http://schemas.microsoft.com/office/drawing/2014/main" id="{CBF2670F-1DDB-828B-BE84-2C34923D8055}"/>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 name="Google Shape;11473;p88">
              <a:extLst>
                <a:ext uri="{FF2B5EF4-FFF2-40B4-BE49-F238E27FC236}">
                  <a16:creationId xmlns:a16="http://schemas.microsoft.com/office/drawing/2014/main" id="{7553E207-E262-BDA8-8735-046C35A00FC2}"/>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 name="Google Shape;11474;p88">
              <a:extLst>
                <a:ext uri="{FF2B5EF4-FFF2-40B4-BE49-F238E27FC236}">
                  <a16:creationId xmlns:a16="http://schemas.microsoft.com/office/drawing/2014/main" id="{1D528B13-9966-630C-CF4D-B322BEF14440}"/>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8" name="Google Shape;11475;p88">
              <a:extLst>
                <a:ext uri="{FF2B5EF4-FFF2-40B4-BE49-F238E27FC236}">
                  <a16:creationId xmlns:a16="http://schemas.microsoft.com/office/drawing/2014/main" id="{728C99B3-DF96-085F-F1CE-7FCCBF7C3036}"/>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9" name="Google Shape;11476;p88">
              <a:extLst>
                <a:ext uri="{FF2B5EF4-FFF2-40B4-BE49-F238E27FC236}">
                  <a16:creationId xmlns:a16="http://schemas.microsoft.com/office/drawing/2014/main" id="{F05844E6-0BBF-16FC-CC0D-3534A425678F}"/>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 name="Google Shape;11477;p88">
              <a:extLst>
                <a:ext uri="{FF2B5EF4-FFF2-40B4-BE49-F238E27FC236}">
                  <a16:creationId xmlns:a16="http://schemas.microsoft.com/office/drawing/2014/main" id="{5BE6243B-0EE2-AA58-B999-98C2764A8C52}"/>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a:sp3d contourW="12700">
              <a:contourClr>
                <a:schemeClr val="bg1">
                  <a:lumMod val="95000"/>
                </a:schemeClr>
              </a:contourClr>
            </a:sp3d>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
        <p:nvSpPr>
          <p:cNvPr id="45" name="TextBox 44">
            <a:extLst>
              <a:ext uri="{FF2B5EF4-FFF2-40B4-BE49-F238E27FC236}">
                <a16:creationId xmlns:a16="http://schemas.microsoft.com/office/drawing/2014/main" id="{75D0CA21-7436-AB03-B677-DA3934F05EFA}"/>
              </a:ext>
            </a:extLst>
          </p:cNvPr>
          <p:cNvSpPr txBox="1"/>
          <p:nvPr/>
        </p:nvSpPr>
        <p:spPr>
          <a:xfrm>
            <a:off x="8312151" y="2046148"/>
            <a:ext cx="9274628" cy="1200329"/>
          </a:xfrm>
          <a:prstGeom prst="rect">
            <a:avLst/>
          </a:prstGeom>
          <a:noFill/>
        </p:spPr>
        <p:txBody>
          <a:bodyPr wrap="square">
            <a:spAutoFit/>
          </a:bodyPr>
          <a:lstStyle/>
          <a:p>
            <a:r>
              <a:rPr lang="en-US" sz="3600" b="1" dirty="0">
                <a:solidFill>
                  <a:schemeClr val="bg1"/>
                </a:solidFill>
                <a:effectLst>
                  <a:glow rad="63500">
                    <a:schemeClr val="accent5">
                      <a:satMod val="175000"/>
                      <a:alpha val="40000"/>
                    </a:schemeClr>
                  </a:glow>
                </a:effectLst>
                <a:latin typeface="Copperplate Gothic Bold" panose="020E0705020206020404" pitchFamily="34" charset="0"/>
              </a:rPr>
              <a:t>Modular Design for Assembly and Maintenance</a:t>
            </a:r>
            <a:endParaRPr lang="en-IN" sz="3600" dirty="0">
              <a:solidFill>
                <a:schemeClr val="bg1"/>
              </a:solidFill>
              <a:effectLst>
                <a:glow rad="63500">
                  <a:schemeClr val="accent5">
                    <a:satMod val="175000"/>
                    <a:alpha val="40000"/>
                  </a:schemeClr>
                </a:glow>
              </a:effectLst>
              <a:latin typeface="Copperplate Gothic Bold" panose="020E0705020206020404" pitchFamily="34" charset="0"/>
            </a:endParaRPr>
          </a:p>
        </p:txBody>
      </p:sp>
      <p:sp>
        <p:nvSpPr>
          <p:cNvPr id="46" name="TextBox 45">
            <a:extLst>
              <a:ext uri="{FF2B5EF4-FFF2-40B4-BE49-F238E27FC236}">
                <a16:creationId xmlns:a16="http://schemas.microsoft.com/office/drawing/2014/main" id="{2D518A26-705B-E934-AC31-1946C4FDE96A}"/>
              </a:ext>
            </a:extLst>
          </p:cNvPr>
          <p:cNvSpPr txBox="1"/>
          <p:nvPr/>
        </p:nvSpPr>
        <p:spPr>
          <a:xfrm>
            <a:off x="379329" y="7414479"/>
            <a:ext cx="9049946" cy="2954655"/>
          </a:xfrm>
          <a:prstGeom prst="rect">
            <a:avLst/>
          </a:prstGeom>
          <a:noFill/>
        </p:spPr>
        <p:txBody>
          <a:bodyPr wrap="square">
            <a:spAutoFit/>
          </a:bodyPr>
          <a:lstStyle/>
          <a:p>
            <a:r>
              <a:rPr lang="en-US" b="1" dirty="0">
                <a:solidFill>
                  <a:schemeClr val="bg1">
                    <a:lumMod val="95000"/>
                  </a:schemeClr>
                </a:solidFill>
                <a:latin typeface="Bahnschrift SemiBold" panose="020B0502040204020203" pitchFamily="34" charset="0"/>
              </a:rPr>
              <a:t>:</a:t>
            </a:r>
            <a:endParaRPr lang="en-US" dirty="0">
              <a:solidFill>
                <a:schemeClr val="bg1">
                  <a:lumMod val="95000"/>
                </a:schemeClr>
              </a:solidFill>
              <a:latin typeface="Bahnschrift SemiBold" panose="020B0502040204020203" pitchFamily="34" charset="0"/>
            </a:endParaRPr>
          </a:p>
          <a:p>
            <a:pPr>
              <a:buFont typeface="Arial" panose="020B0604020202020204" pitchFamily="34" charset="0"/>
              <a:buChar char="•"/>
            </a:pPr>
            <a:r>
              <a:rPr lang="en-US" sz="2800" dirty="0" err="1">
                <a:solidFill>
                  <a:srgbClr val="FFFF00"/>
                </a:solidFill>
                <a:highlight>
                  <a:srgbClr val="000080"/>
                </a:highlight>
                <a:latin typeface="Bahnschrift SemiBold" panose="020B0502040204020203" pitchFamily="34" charset="0"/>
              </a:rPr>
              <a:t>CubeSAT</a:t>
            </a:r>
            <a:r>
              <a:rPr lang="en-US" sz="2800" dirty="0">
                <a:solidFill>
                  <a:srgbClr val="FFFF00"/>
                </a:solidFill>
                <a:highlight>
                  <a:srgbClr val="000080"/>
                </a:highlight>
                <a:latin typeface="Bahnschrift SemiBold" panose="020B0502040204020203" pitchFamily="34" charset="0"/>
              </a:rPr>
              <a:t> is designed with a modular layout, allowing easy assembly. Each module can be tested independently before full integration.</a:t>
            </a:r>
          </a:p>
          <a:p>
            <a:pPr>
              <a:buFont typeface="Arial" panose="020B0604020202020204" pitchFamily="34" charset="0"/>
              <a:buChar char="•"/>
            </a:pPr>
            <a:r>
              <a:rPr lang="en-US" sz="2800" dirty="0">
                <a:solidFill>
                  <a:srgbClr val="FFFF00"/>
                </a:solidFill>
                <a:highlight>
                  <a:srgbClr val="000080"/>
                </a:highlight>
                <a:latin typeface="Bahnschrift SemiBold" panose="020B0502040204020203" pitchFamily="34" charset="0"/>
              </a:rPr>
              <a:t>The modular approach facilitates maintenance, especially valuable for a complex mission like Venus exploration</a:t>
            </a:r>
            <a:r>
              <a:rPr lang="en-US" sz="2400" dirty="0">
                <a:solidFill>
                  <a:schemeClr val="bg1">
                    <a:lumMod val="95000"/>
                  </a:schemeClr>
                </a:solidFill>
                <a:latin typeface="Bahnschrift SemiBold" panose="020B0502040204020203" pitchFamily="34" charset="0"/>
              </a:rPr>
              <a:t>.</a:t>
            </a:r>
          </a:p>
        </p:txBody>
      </p:sp>
      <p:pic>
        <p:nvPicPr>
          <p:cNvPr id="5" name="Picture 4">
            <a:extLst>
              <a:ext uri="{FF2B5EF4-FFF2-40B4-BE49-F238E27FC236}">
                <a16:creationId xmlns:a16="http://schemas.microsoft.com/office/drawing/2014/main" id="{3BD3053C-7DDD-2306-4474-F8E9ED98E71C}"/>
              </a:ext>
            </a:extLst>
          </p:cNvPr>
          <p:cNvPicPr>
            <a:picLocks noChangeAspect="1"/>
          </p:cNvPicPr>
          <p:nvPr/>
        </p:nvPicPr>
        <p:blipFill>
          <a:blip r:embed="rId6"/>
          <a:stretch>
            <a:fillRect/>
          </a:stretch>
        </p:blipFill>
        <p:spPr>
          <a:xfrm>
            <a:off x="8732013" y="8594205"/>
            <a:ext cx="6583925" cy="799566"/>
          </a:xfrm>
          <a:prstGeom prst="rect">
            <a:avLst/>
          </a:prstGeom>
        </p:spPr>
      </p:pic>
      <p:pic>
        <p:nvPicPr>
          <p:cNvPr id="7" name="Picture 6">
            <a:extLst>
              <a:ext uri="{FF2B5EF4-FFF2-40B4-BE49-F238E27FC236}">
                <a16:creationId xmlns:a16="http://schemas.microsoft.com/office/drawing/2014/main" id="{6CA86C18-CE8B-DA4D-C2EB-FBFAD9037B7B}"/>
              </a:ext>
            </a:extLst>
          </p:cNvPr>
          <p:cNvPicPr>
            <a:picLocks noChangeAspect="1"/>
          </p:cNvPicPr>
          <p:nvPr/>
        </p:nvPicPr>
        <p:blipFill>
          <a:blip r:embed="rId7"/>
          <a:stretch>
            <a:fillRect/>
          </a:stretch>
        </p:blipFill>
        <p:spPr>
          <a:xfrm>
            <a:off x="15551150" y="8525132"/>
            <a:ext cx="1251701" cy="1272918"/>
          </a:xfrm>
          <a:prstGeom prst="rect">
            <a:avLst/>
          </a:prstGeom>
          <a:effectLst>
            <a:glow rad="228600">
              <a:schemeClr val="accent2">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66BA20-AFC6-2204-014F-CD66A07BB82D}"/>
              </a:ext>
            </a:extLst>
          </p:cNvPr>
          <p:cNvSpPr txBox="1">
            <a:spLocks noGrp="1"/>
          </p:cNvSpPr>
          <p:nvPr>
            <p:ph type="title"/>
          </p:nvPr>
        </p:nvSpPr>
        <p:spPr>
          <a:xfrm>
            <a:off x="1530350" y="1111250"/>
            <a:ext cx="12452350" cy="984885"/>
          </a:xfrm>
          <a:prstGeom prst="rect">
            <a:avLst/>
          </a:prstGeom>
          <a:noFill/>
        </p:spPr>
        <p:txBody>
          <a:bodyPr wrap="square">
            <a:spAutoFit/>
          </a:bodyPr>
          <a:lstStyle/>
          <a:p>
            <a:r>
              <a:rPr lang="en-IN" sz="3200" dirty="0">
                <a:solidFill>
                  <a:schemeClr val="bg1"/>
                </a:solidFill>
                <a:latin typeface="Copperplate Gothic Bold" panose="020E0705020206020404" pitchFamily="34" charset="0"/>
              </a:rPr>
              <a:t>thermal subsystem</a:t>
            </a:r>
            <a:br>
              <a:rPr lang="en-IN" sz="3200" dirty="0">
                <a:solidFill>
                  <a:schemeClr val="bg1"/>
                </a:solidFill>
                <a:latin typeface="Copperplate Gothic Bold" panose="020E0705020206020404" pitchFamily="34" charset="0"/>
              </a:rPr>
            </a:br>
            <a:r>
              <a:rPr lang="en-IN" sz="3200" dirty="0">
                <a:solidFill>
                  <a:schemeClr val="bg1"/>
                </a:solidFill>
                <a:latin typeface="Copperplate Gothic Bold" panose="020E0705020206020404" pitchFamily="34" charset="0"/>
              </a:rPr>
              <a:t> </a:t>
            </a:r>
            <a:r>
              <a:rPr lang="en-US" sz="2400" dirty="0">
                <a:solidFill>
                  <a:schemeClr val="bg1"/>
                </a:solidFill>
                <a:latin typeface="Century" panose="02040604050505020304" pitchFamily="18" charset="0"/>
              </a:rPr>
              <a:t>To ensure that component temperature limits are not exceeded</a:t>
            </a:r>
            <a:endParaRPr lang="en-IN" sz="2400" dirty="0">
              <a:solidFill>
                <a:schemeClr val="bg1"/>
              </a:solidFill>
              <a:latin typeface="Century" panose="02040604050505020304" pitchFamily="18" charset="0"/>
            </a:endParaRPr>
          </a:p>
        </p:txBody>
      </p:sp>
      <p:pic>
        <p:nvPicPr>
          <p:cNvPr id="4" name="Picture 3">
            <a:extLst>
              <a:ext uri="{FF2B5EF4-FFF2-40B4-BE49-F238E27FC236}">
                <a16:creationId xmlns:a16="http://schemas.microsoft.com/office/drawing/2014/main" id="{1E5095A4-C74C-FD07-7609-75FC882F17D9}"/>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1283950" y="876935"/>
            <a:ext cx="1219200" cy="1219200"/>
          </a:xfrm>
          <a:prstGeom prst="rect">
            <a:avLst/>
          </a:prstGeom>
          <a:effectLst>
            <a:glow rad="63500">
              <a:schemeClr val="accent2">
                <a:satMod val="175000"/>
                <a:alpha val="40000"/>
              </a:schemeClr>
            </a:glow>
            <a:reflection stA="0" endPos="74000" dir="5400000" sy="-100000" algn="bl" rotWithShape="0"/>
          </a:effectLst>
        </p:spPr>
      </p:pic>
      <p:sp>
        <p:nvSpPr>
          <p:cNvPr id="6" name="TextBox 5">
            <a:extLst>
              <a:ext uri="{FF2B5EF4-FFF2-40B4-BE49-F238E27FC236}">
                <a16:creationId xmlns:a16="http://schemas.microsoft.com/office/drawing/2014/main" id="{1FD8F678-9A76-D2A6-CBDD-A0B8F7DF24B8}"/>
              </a:ext>
            </a:extLst>
          </p:cNvPr>
          <p:cNvSpPr txBox="1"/>
          <p:nvPr/>
        </p:nvSpPr>
        <p:spPr>
          <a:xfrm>
            <a:off x="7245350" y="3092450"/>
            <a:ext cx="7086600" cy="1815882"/>
          </a:xfrm>
          <a:prstGeom prst="rect">
            <a:avLst/>
          </a:prstGeom>
          <a:noFill/>
        </p:spPr>
        <p:txBody>
          <a:bodyPr wrap="square">
            <a:spAutoFit/>
          </a:bodyPr>
          <a:lstStyle/>
          <a:p>
            <a:r>
              <a:rPr kumimoji="0" lang="en-US" sz="3200" b="1" i="0" u="none" strike="noStrike" kern="0" cap="none" spc="0" normalizeH="0" baseline="0" noProof="0" dirty="0">
                <a:ln>
                  <a:noFill/>
                </a:ln>
                <a:solidFill>
                  <a:prstClr val="white"/>
                </a:solidFill>
                <a:effectLst/>
                <a:uLnTx/>
                <a:uFillTx/>
                <a:latin typeface="Copperplate Gothic Bold" panose="020E0705020206020404" pitchFamily="34" charset="0"/>
                <a:ea typeface="+mj-ea"/>
                <a:cs typeface="Tahoma"/>
              </a:rPr>
              <a:t>attitude determination and control subsystem </a:t>
            </a:r>
          </a:p>
          <a:p>
            <a:r>
              <a:rPr lang="en-US" altLang="en-US" sz="2400" dirty="0">
                <a:solidFill>
                  <a:schemeClr val="bg1"/>
                </a:solidFill>
                <a:latin typeface="Century" panose="02040604050505020304" pitchFamily="18" charset="0"/>
              </a:rPr>
              <a:t>For satellite position and orientation sensing and adjustment</a:t>
            </a:r>
            <a:r>
              <a:rPr lang="en-US" altLang="en-US" sz="1800" dirty="0">
                <a:latin typeface="Century" panose="02040604050505020304" pitchFamily="18" charset="0"/>
              </a:rPr>
              <a:t>.</a:t>
            </a:r>
            <a:endParaRPr lang="en-IN" dirty="0">
              <a:latin typeface="Century" panose="02040604050505020304" pitchFamily="18" charset="0"/>
            </a:endParaRPr>
          </a:p>
        </p:txBody>
      </p:sp>
      <p:grpSp>
        <p:nvGrpSpPr>
          <p:cNvPr id="7" name="Google Shape;10455;p87">
            <a:extLst>
              <a:ext uri="{FF2B5EF4-FFF2-40B4-BE49-F238E27FC236}">
                <a16:creationId xmlns:a16="http://schemas.microsoft.com/office/drawing/2014/main" id="{18A04E15-14C3-8A98-4A98-6B19E4CEAE89}"/>
              </a:ext>
            </a:extLst>
          </p:cNvPr>
          <p:cNvGrpSpPr/>
          <p:nvPr/>
        </p:nvGrpSpPr>
        <p:grpSpPr>
          <a:xfrm>
            <a:off x="4578350" y="3625850"/>
            <a:ext cx="1447800" cy="984885"/>
            <a:chOff x="3988156" y="1568461"/>
            <a:chExt cx="349052" cy="230049"/>
          </a:xfrm>
          <a:effectLst>
            <a:glow rad="228600">
              <a:schemeClr val="accent4">
                <a:satMod val="175000"/>
                <a:alpha val="40000"/>
              </a:schemeClr>
            </a:glow>
          </a:effectLst>
        </p:grpSpPr>
        <p:sp>
          <p:nvSpPr>
            <p:cNvPr id="8" name="Google Shape;10456;p87">
              <a:extLst>
                <a:ext uri="{FF2B5EF4-FFF2-40B4-BE49-F238E27FC236}">
                  <a16:creationId xmlns:a16="http://schemas.microsoft.com/office/drawing/2014/main" id="{9CC664E6-2995-29B2-9B34-195ED2D14551}"/>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9" name="Google Shape;10457;p87">
              <a:extLst>
                <a:ext uri="{FF2B5EF4-FFF2-40B4-BE49-F238E27FC236}">
                  <a16:creationId xmlns:a16="http://schemas.microsoft.com/office/drawing/2014/main" id="{2B026D4D-E60B-3A96-75B4-A36FFBF1E988}"/>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0" name="Google Shape;10458;p87">
              <a:extLst>
                <a:ext uri="{FF2B5EF4-FFF2-40B4-BE49-F238E27FC236}">
                  <a16:creationId xmlns:a16="http://schemas.microsoft.com/office/drawing/2014/main" id="{A2CB19D3-2CF5-7AA8-7BBB-D4BC4790A2EC}"/>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1" name="Google Shape;10459;p87">
              <a:extLst>
                <a:ext uri="{FF2B5EF4-FFF2-40B4-BE49-F238E27FC236}">
                  <a16:creationId xmlns:a16="http://schemas.microsoft.com/office/drawing/2014/main" id="{95A89413-9634-36AD-2D38-540577A27031}"/>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 name="Google Shape;10460;p87">
              <a:extLst>
                <a:ext uri="{FF2B5EF4-FFF2-40B4-BE49-F238E27FC236}">
                  <a16:creationId xmlns:a16="http://schemas.microsoft.com/office/drawing/2014/main" id="{DB7266A8-E900-E65A-5939-81288E81BC42}"/>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3" name="Google Shape;10461;p87">
              <a:extLst>
                <a:ext uri="{FF2B5EF4-FFF2-40B4-BE49-F238E27FC236}">
                  <a16:creationId xmlns:a16="http://schemas.microsoft.com/office/drawing/2014/main" id="{3FD2357E-E617-56C5-453B-DF0CAF44ECE9}"/>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 name="Google Shape;10462;p87">
              <a:extLst>
                <a:ext uri="{FF2B5EF4-FFF2-40B4-BE49-F238E27FC236}">
                  <a16:creationId xmlns:a16="http://schemas.microsoft.com/office/drawing/2014/main" id="{EE32BF79-7A35-AF48-3429-C9D7A1281874}"/>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
        <p:nvSpPr>
          <p:cNvPr id="17" name="TextBox 16">
            <a:extLst>
              <a:ext uri="{FF2B5EF4-FFF2-40B4-BE49-F238E27FC236}">
                <a16:creationId xmlns:a16="http://schemas.microsoft.com/office/drawing/2014/main" id="{05B4FDD8-7822-E377-319F-515D069FE1EE}"/>
              </a:ext>
            </a:extLst>
          </p:cNvPr>
          <p:cNvSpPr txBox="1"/>
          <p:nvPr/>
        </p:nvSpPr>
        <p:spPr>
          <a:xfrm>
            <a:off x="2292350" y="6413554"/>
            <a:ext cx="9448800" cy="1600438"/>
          </a:xfrm>
          <a:prstGeom prst="rect">
            <a:avLst/>
          </a:prstGeom>
          <a:noFill/>
        </p:spPr>
        <p:txBody>
          <a:bodyPr wrap="square">
            <a:spAutoFit/>
          </a:bodyPr>
          <a:lstStyle/>
          <a:p>
            <a:r>
              <a:rPr kumimoji="0" lang="en-IN" sz="3200" b="1" i="0" u="none" strike="noStrike" kern="0" cap="none" spc="0" normalizeH="0" baseline="0" noProof="0" dirty="0">
                <a:ln>
                  <a:noFill/>
                </a:ln>
                <a:solidFill>
                  <a:prstClr val="white"/>
                </a:solidFill>
                <a:effectLst/>
                <a:uLnTx/>
                <a:uFillTx/>
                <a:latin typeface="Copperplate Gothic Bold" panose="020E0705020206020404" pitchFamily="34" charset="0"/>
                <a:ea typeface="+mj-ea"/>
                <a:cs typeface="Tahoma"/>
              </a:rPr>
              <a:t>mechanisms and structures subsystem</a:t>
            </a:r>
          </a:p>
          <a:p>
            <a:r>
              <a:rPr kumimoji="0" lang="en-IN" sz="2400" b="1" i="0" u="none" strike="noStrike" kern="0" cap="none" spc="0" normalizeH="0" baseline="0" noProof="0" dirty="0">
                <a:ln>
                  <a:noFill/>
                </a:ln>
                <a:solidFill>
                  <a:prstClr val="white"/>
                </a:solidFill>
                <a:effectLst/>
                <a:uLnTx/>
                <a:uFillTx/>
                <a:latin typeface="Century" panose="02040604050505020304" pitchFamily="18" charset="0"/>
                <a:ea typeface="+mj-ea"/>
                <a:cs typeface="Tahoma"/>
              </a:rPr>
              <a:t> </a:t>
            </a:r>
            <a:r>
              <a:rPr lang="en-US" sz="2400" b="1" dirty="0">
                <a:solidFill>
                  <a:prstClr val="white"/>
                </a:solidFill>
                <a:latin typeface="Century" panose="02040604050505020304" pitchFamily="18" charset="0"/>
                <a:ea typeface="+mj-ea"/>
                <a:cs typeface="Tahoma"/>
              </a:rPr>
              <a:t>F</a:t>
            </a:r>
            <a:r>
              <a:rPr kumimoji="0" lang="en-US" sz="2400" b="1" i="0" u="none" strike="noStrike" kern="0" cap="none" spc="0" normalizeH="0" baseline="0" noProof="0" dirty="0">
                <a:ln>
                  <a:noFill/>
                </a:ln>
                <a:solidFill>
                  <a:prstClr val="white"/>
                </a:solidFill>
                <a:effectLst/>
                <a:uLnTx/>
                <a:uFillTx/>
                <a:latin typeface="Century" panose="02040604050505020304" pitchFamily="18" charset="0"/>
                <a:ea typeface="+mj-ea"/>
                <a:cs typeface="Tahoma"/>
              </a:rPr>
              <a:t>or satellite cube, mountings and mechanisms for antenna and antenna deployment. </a:t>
            </a:r>
          </a:p>
          <a:p>
            <a:endParaRPr lang="en-IN" dirty="0"/>
          </a:p>
        </p:txBody>
      </p:sp>
      <p:sp>
        <p:nvSpPr>
          <p:cNvPr id="19" name="TextBox 18">
            <a:extLst>
              <a:ext uri="{FF2B5EF4-FFF2-40B4-BE49-F238E27FC236}">
                <a16:creationId xmlns:a16="http://schemas.microsoft.com/office/drawing/2014/main" id="{1F12C582-0E9B-772B-AE4F-78EC755AF8E4}"/>
              </a:ext>
            </a:extLst>
          </p:cNvPr>
          <p:cNvSpPr txBox="1"/>
          <p:nvPr/>
        </p:nvSpPr>
        <p:spPr>
          <a:xfrm>
            <a:off x="8748510" y="8468658"/>
            <a:ext cx="9151256" cy="954107"/>
          </a:xfrm>
          <a:prstGeom prst="rect">
            <a:avLst/>
          </a:prstGeom>
          <a:noFill/>
        </p:spPr>
        <p:txBody>
          <a:bodyPr wrap="square">
            <a:spAutoFit/>
          </a:bodyPr>
          <a:lstStyle/>
          <a:p>
            <a:r>
              <a:rPr kumimoji="0" lang="en-IN" sz="3200" b="1" i="0" u="none" strike="noStrike" kern="0" cap="none" spc="0" normalizeH="0" baseline="0" noProof="0" dirty="0">
                <a:ln>
                  <a:noFill/>
                </a:ln>
                <a:solidFill>
                  <a:prstClr val="white"/>
                </a:solidFill>
                <a:effectLst/>
                <a:uLnTx/>
                <a:uFillTx/>
                <a:latin typeface="Copperplate Gothic Bold" panose="020E0705020206020404" pitchFamily="34" charset="0"/>
                <a:ea typeface="+mj-ea"/>
                <a:cs typeface="Tahoma"/>
              </a:rPr>
              <a:t>payload system</a:t>
            </a:r>
          </a:p>
          <a:p>
            <a:r>
              <a:rPr lang="en-US" sz="2400" b="1" dirty="0">
                <a:solidFill>
                  <a:prstClr val="white"/>
                </a:solidFill>
                <a:latin typeface="Century" panose="02040604050505020304" pitchFamily="18" charset="0"/>
                <a:ea typeface="+mj-ea"/>
                <a:cs typeface="Tahoma"/>
              </a:rPr>
              <a:t>T</a:t>
            </a:r>
            <a:r>
              <a:rPr kumimoji="0" lang="en-US" sz="2400" b="1" i="0" u="none" strike="noStrike" kern="0" cap="none" spc="0" normalizeH="0" baseline="0" noProof="0" dirty="0">
                <a:ln>
                  <a:noFill/>
                </a:ln>
                <a:solidFill>
                  <a:prstClr val="white"/>
                </a:solidFill>
                <a:effectLst/>
                <a:uLnTx/>
                <a:uFillTx/>
                <a:latin typeface="Century" panose="02040604050505020304" pitchFamily="18" charset="0"/>
                <a:ea typeface="+mj-ea"/>
                <a:cs typeface="Tahoma"/>
              </a:rPr>
              <a:t>o collect and store voltage signals from the sensor</a:t>
            </a:r>
            <a:r>
              <a:rPr kumimoji="0" lang="en-IN" sz="2400" b="1" i="0" u="none" strike="noStrike" kern="0" cap="none" spc="0" normalizeH="0" baseline="0" noProof="0" dirty="0">
                <a:ln>
                  <a:noFill/>
                </a:ln>
                <a:solidFill>
                  <a:prstClr val="white"/>
                </a:solidFill>
                <a:effectLst/>
                <a:uLnTx/>
                <a:uFillTx/>
                <a:latin typeface="Century" panose="02040604050505020304" pitchFamily="18" charset="0"/>
                <a:ea typeface="+mj-ea"/>
                <a:cs typeface="Tahoma"/>
              </a:rPr>
              <a:t>.</a:t>
            </a:r>
            <a:endParaRPr kumimoji="0" lang="en-IN" sz="3200" b="1" i="0" u="none" strike="noStrike" kern="0" cap="none" spc="0" normalizeH="0" baseline="0" noProof="0" dirty="0">
              <a:ln>
                <a:noFill/>
              </a:ln>
              <a:solidFill>
                <a:prstClr val="white"/>
              </a:solidFill>
              <a:effectLst/>
              <a:uLnTx/>
              <a:uFillTx/>
              <a:latin typeface="Copperplate Gothic Bold" panose="020E0705020206020404" pitchFamily="34" charset="0"/>
              <a:ea typeface="+mj-ea"/>
              <a:cs typeface="Tahoma"/>
            </a:endParaRPr>
          </a:p>
        </p:txBody>
      </p:sp>
      <p:sp>
        <p:nvSpPr>
          <p:cNvPr id="20" name="Google Shape;11607;p88">
            <a:extLst>
              <a:ext uri="{FF2B5EF4-FFF2-40B4-BE49-F238E27FC236}">
                <a16:creationId xmlns:a16="http://schemas.microsoft.com/office/drawing/2014/main" id="{0441DE9F-3F44-5850-6A10-26BBBB07E6BC}"/>
              </a:ext>
            </a:extLst>
          </p:cNvPr>
          <p:cNvSpPr/>
          <p:nvPr/>
        </p:nvSpPr>
        <p:spPr>
          <a:xfrm>
            <a:off x="11889014" y="6241653"/>
            <a:ext cx="1435124" cy="1390849"/>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a:effectLst>
            <a:glow rad="63500">
              <a:schemeClr val="accent5">
                <a:satMod val="175000"/>
                <a:alpha val="40000"/>
              </a:schemeClr>
            </a:glo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21" name="Google Shape;12553;p89">
            <a:extLst>
              <a:ext uri="{FF2B5EF4-FFF2-40B4-BE49-F238E27FC236}">
                <a16:creationId xmlns:a16="http://schemas.microsoft.com/office/drawing/2014/main" id="{BC26DB17-5896-BA53-505B-6A0AD322B00D}"/>
              </a:ext>
            </a:extLst>
          </p:cNvPr>
          <p:cNvGrpSpPr/>
          <p:nvPr/>
        </p:nvGrpSpPr>
        <p:grpSpPr>
          <a:xfrm>
            <a:off x="6877380" y="8209243"/>
            <a:ext cx="1282370" cy="1512607"/>
            <a:chOff x="1768821" y="3361108"/>
            <a:chExt cx="278739" cy="339073"/>
          </a:xfrm>
          <a:effectLst>
            <a:glow rad="139700">
              <a:schemeClr val="accent6">
                <a:satMod val="175000"/>
                <a:alpha val="40000"/>
              </a:schemeClr>
            </a:glow>
          </a:effectLst>
        </p:grpSpPr>
        <p:sp>
          <p:nvSpPr>
            <p:cNvPr id="22" name="Google Shape;12554;p89">
              <a:extLst>
                <a:ext uri="{FF2B5EF4-FFF2-40B4-BE49-F238E27FC236}">
                  <a16:creationId xmlns:a16="http://schemas.microsoft.com/office/drawing/2014/main" id="{45D60B4F-4376-D916-602F-305F42E3E1B8}"/>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 name="Google Shape;12555;p89">
              <a:extLst>
                <a:ext uri="{FF2B5EF4-FFF2-40B4-BE49-F238E27FC236}">
                  <a16:creationId xmlns:a16="http://schemas.microsoft.com/office/drawing/2014/main" id="{5211CE60-0DD3-C988-812B-437818CB5218}"/>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4" name="Google Shape;12556;p89">
              <a:extLst>
                <a:ext uri="{FF2B5EF4-FFF2-40B4-BE49-F238E27FC236}">
                  <a16:creationId xmlns:a16="http://schemas.microsoft.com/office/drawing/2014/main" id="{A3CB0BF0-A1F2-47CA-514F-1161DCBF18A9}"/>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5" name="Google Shape;12557;p89">
              <a:extLst>
                <a:ext uri="{FF2B5EF4-FFF2-40B4-BE49-F238E27FC236}">
                  <a16:creationId xmlns:a16="http://schemas.microsoft.com/office/drawing/2014/main" id="{C7274B2E-D428-FC61-CFF1-DEE9A2FCFE36}"/>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6" name="Google Shape;12558;p89">
              <a:extLst>
                <a:ext uri="{FF2B5EF4-FFF2-40B4-BE49-F238E27FC236}">
                  <a16:creationId xmlns:a16="http://schemas.microsoft.com/office/drawing/2014/main" id="{9D9BBD22-1F39-C413-D3B2-E914533A1CCB}"/>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7" name="Google Shape;12559;p89">
              <a:extLst>
                <a:ext uri="{FF2B5EF4-FFF2-40B4-BE49-F238E27FC236}">
                  <a16:creationId xmlns:a16="http://schemas.microsoft.com/office/drawing/2014/main" id="{BF0DB5A3-5B8D-8D84-56FE-931ED6FC1689}"/>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 name="Google Shape;12560;p89">
              <a:extLst>
                <a:ext uri="{FF2B5EF4-FFF2-40B4-BE49-F238E27FC236}">
                  <a16:creationId xmlns:a16="http://schemas.microsoft.com/office/drawing/2014/main" id="{AA62FE2B-ECB3-8147-DA8C-085D1036A96C}"/>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 name="Google Shape;12561;p89">
              <a:extLst>
                <a:ext uri="{FF2B5EF4-FFF2-40B4-BE49-F238E27FC236}">
                  <a16:creationId xmlns:a16="http://schemas.microsoft.com/office/drawing/2014/main" id="{8ED21667-79B6-BB88-26A5-2C167232E65E}"/>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 name="Google Shape;12562;p89">
              <a:extLst>
                <a:ext uri="{FF2B5EF4-FFF2-40B4-BE49-F238E27FC236}">
                  <a16:creationId xmlns:a16="http://schemas.microsoft.com/office/drawing/2014/main" id="{C3F506BD-B413-DA7B-3A75-025B8527327D}"/>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1" name="Google Shape;12563;p89">
              <a:extLst>
                <a:ext uri="{FF2B5EF4-FFF2-40B4-BE49-F238E27FC236}">
                  <a16:creationId xmlns:a16="http://schemas.microsoft.com/office/drawing/2014/main" id="{BD16524E-0908-CC8B-7998-DDFAFF4CED35}"/>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 name="Google Shape;12564;p89">
              <a:extLst>
                <a:ext uri="{FF2B5EF4-FFF2-40B4-BE49-F238E27FC236}">
                  <a16:creationId xmlns:a16="http://schemas.microsoft.com/office/drawing/2014/main" id="{02B4E679-B6DC-E473-5B04-9D7209B677B0}"/>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Tree>
    <p:extLst>
      <p:ext uri="{BB962C8B-B14F-4D97-AF65-F5344CB8AC3E}">
        <p14:creationId xmlns:p14="http://schemas.microsoft.com/office/powerpoint/2010/main" val="353791350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6"/>
          </a:xfrm>
          <a:prstGeom prst="rect">
            <a:avLst/>
          </a:prstGeom>
        </p:spPr>
      </p:pic>
      <p:sp>
        <p:nvSpPr>
          <p:cNvPr id="3" name="object 3"/>
          <p:cNvSpPr txBox="1">
            <a:spLocks noGrp="1"/>
          </p:cNvSpPr>
          <p:nvPr>
            <p:ph type="title"/>
          </p:nvPr>
        </p:nvSpPr>
        <p:spPr>
          <a:xfrm>
            <a:off x="996950" y="1050113"/>
            <a:ext cx="14388871" cy="751488"/>
          </a:xfrm>
          <a:prstGeom prst="rect">
            <a:avLst/>
          </a:prstGeom>
        </p:spPr>
        <p:txBody>
          <a:bodyPr vert="horz" wrap="square" lIns="0" tIns="12700" rIns="0" bIns="0" rtlCol="0">
            <a:spAutoFit/>
          </a:bodyPr>
          <a:lstStyle/>
          <a:p>
            <a:pPr marL="12700">
              <a:lnSpc>
                <a:spcPct val="100000"/>
              </a:lnSpc>
              <a:spcBef>
                <a:spcPts val="100"/>
              </a:spcBef>
            </a:pPr>
            <a:r>
              <a:rPr lang="en-IN" spc="-95" dirty="0">
                <a:latin typeface="Verdana"/>
                <a:cs typeface="Verdana"/>
              </a:rPr>
              <a:t>COMMUNICATION SUBSYSTEM</a:t>
            </a:r>
            <a:endParaRPr spc="-95"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A9EFEE6F-3187-D1EB-45E6-F1D77075A0A1}"/>
              </a:ext>
            </a:extLst>
          </p:cNvPr>
          <p:cNvSpPr txBox="1"/>
          <p:nvPr/>
        </p:nvSpPr>
        <p:spPr>
          <a:xfrm>
            <a:off x="8540750" y="5948176"/>
            <a:ext cx="9390924" cy="4031873"/>
          </a:xfrm>
          <a:prstGeom prst="rect">
            <a:avLst/>
          </a:prstGeom>
          <a:noFill/>
        </p:spPr>
        <p:txBody>
          <a:bodyPr wrap="square">
            <a:spAutoFit/>
          </a:bodyPr>
          <a:lstStyle/>
          <a:p>
            <a:r>
              <a:rPr lang="en-IN" sz="2800" b="1" dirty="0">
                <a:solidFill>
                  <a:schemeClr val="bg1"/>
                </a:solidFill>
                <a:latin typeface="Arial" panose="020B0604020202020204" pitchFamily="34" charset="0"/>
                <a:cs typeface="Arial" panose="020B0604020202020204" pitchFamily="34" charset="0"/>
              </a:rPr>
              <a:t>Deep Space Communication Challenges:</a:t>
            </a:r>
          </a:p>
          <a:p>
            <a:pPr marL="342900" indent="-342900">
              <a:buFont typeface="Wingdings" panose="05000000000000000000" pitchFamily="2" charset="2"/>
              <a:buChar char="q"/>
            </a:pPr>
            <a:r>
              <a:rPr lang="en-IN" sz="2800" b="1" dirty="0">
                <a:solidFill>
                  <a:schemeClr val="bg1"/>
                </a:solidFill>
              </a:rPr>
              <a:t>Propagation Delay</a:t>
            </a:r>
            <a:r>
              <a:rPr lang="en-IN" sz="2400" b="1" dirty="0">
                <a:solidFill>
                  <a:schemeClr val="bg1"/>
                </a:solidFill>
              </a:rPr>
              <a:t>:</a:t>
            </a:r>
            <a:r>
              <a:rPr lang="en-US" sz="2400" dirty="0">
                <a:solidFill>
                  <a:schemeClr val="bg1"/>
                </a:solidFill>
              </a:rPr>
              <a:t>The vast distance between Earth and Venus results in significant signal propagation delays, impacting real-time communication.</a:t>
            </a:r>
            <a:endParaRPr lang="en-IN" sz="2400" dirty="0">
              <a:solidFill>
                <a:schemeClr val="bg1"/>
              </a:solidFill>
            </a:endParaRPr>
          </a:p>
          <a:p>
            <a:pPr marL="342900" indent="-342900">
              <a:buFont typeface="Wingdings" panose="05000000000000000000" pitchFamily="2" charset="2"/>
              <a:buChar char="q"/>
            </a:pPr>
            <a:r>
              <a:rPr lang="en-IN" sz="2800" b="1" dirty="0">
                <a:solidFill>
                  <a:schemeClr val="bg1"/>
                </a:solidFill>
              </a:rPr>
              <a:t>Doppler Shift</a:t>
            </a:r>
            <a:r>
              <a:rPr lang="en-IN" sz="2400" b="1" dirty="0">
                <a:solidFill>
                  <a:schemeClr val="bg1"/>
                </a:solidFill>
              </a:rPr>
              <a:t>:</a:t>
            </a:r>
            <a:r>
              <a:rPr lang="en-US" sz="2400" dirty="0">
                <a:solidFill>
                  <a:schemeClr val="bg1"/>
                </a:solidFill>
              </a:rPr>
              <a:t>The relative motion between Earth and Venus causes a shift in the frequency of the transmitted signal, requiring precise frequency tracking.</a:t>
            </a:r>
            <a:endParaRPr lang="en-IN" sz="2400" dirty="0">
              <a:solidFill>
                <a:schemeClr val="bg1"/>
              </a:solidFill>
            </a:endParaRPr>
          </a:p>
          <a:p>
            <a:pPr marL="342900" indent="-342900">
              <a:buFont typeface="Wingdings" panose="05000000000000000000" pitchFamily="2" charset="2"/>
              <a:buChar char="q"/>
            </a:pPr>
            <a:r>
              <a:rPr lang="en-IN" sz="2800" b="1" dirty="0">
                <a:solidFill>
                  <a:schemeClr val="bg1"/>
                </a:solidFill>
              </a:rPr>
              <a:t>Noise and Interference</a:t>
            </a:r>
            <a:r>
              <a:rPr lang="en-IN" sz="2400" b="1" dirty="0">
                <a:solidFill>
                  <a:schemeClr val="bg1"/>
                </a:solidFill>
              </a:rPr>
              <a:t>:</a:t>
            </a:r>
            <a:r>
              <a:rPr lang="en-US" sz="2400" b="1" dirty="0">
                <a:solidFill>
                  <a:schemeClr val="bg1"/>
                </a:solidFill>
              </a:rPr>
              <a:t> </a:t>
            </a:r>
            <a:r>
              <a:rPr lang="en-US" sz="2400" dirty="0">
                <a:solidFill>
                  <a:schemeClr val="bg1"/>
                </a:solidFill>
              </a:rPr>
              <a:t>Deep space is filled with various noise sources, such as cosmic radiation and interference from other spacecraft, which can degrade signal quality.</a:t>
            </a:r>
            <a:endParaRPr lang="en-IN" sz="2400" dirty="0">
              <a:solidFill>
                <a:schemeClr val="bg1"/>
              </a:solidFill>
            </a:endParaRPr>
          </a:p>
        </p:txBody>
      </p:sp>
      <p:sp>
        <p:nvSpPr>
          <p:cNvPr id="10" name="TextBox 9">
            <a:extLst>
              <a:ext uri="{FF2B5EF4-FFF2-40B4-BE49-F238E27FC236}">
                <a16:creationId xmlns:a16="http://schemas.microsoft.com/office/drawing/2014/main" id="{FE68DD60-DBE4-6025-8BBE-C3BAF511FB87}"/>
              </a:ext>
            </a:extLst>
          </p:cNvPr>
          <p:cNvSpPr txBox="1"/>
          <p:nvPr/>
        </p:nvSpPr>
        <p:spPr>
          <a:xfrm>
            <a:off x="996950" y="2172233"/>
            <a:ext cx="8454911" cy="2923877"/>
          </a:xfrm>
          <a:prstGeom prst="rect">
            <a:avLst/>
          </a:prstGeom>
          <a:noFill/>
        </p:spPr>
        <p:txBody>
          <a:bodyPr wrap="square">
            <a:spAutoFit/>
          </a:bodyPr>
          <a:lstStyle/>
          <a:p>
            <a:r>
              <a:rPr lang="en-IN" sz="3200" b="1" dirty="0">
                <a:solidFill>
                  <a:schemeClr val="bg1"/>
                </a:solidFill>
                <a:latin typeface="Aptos" panose="020B0004020202020204" pitchFamily="34" charset="0"/>
              </a:rPr>
              <a:t>Atmospheric Interference:</a:t>
            </a:r>
          </a:p>
          <a:p>
            <a:pPr marL="457200" indent="-457200">
              <a:buFont typeface="Wingdings" panose="05000000000000000000" pitchFamily="2" charset="2"/>
              <a:buChar char="v"/>
            </a:pPr>
            <a:r>
              <a:rPr lang="en-IN" sz="2800" b="1" dirty="0">
                <a:solidFill>
                  <a:schemeClr val="bg1"/>
                </a:solidFill>
                <a:latin typeface="Aptos" panose="020B0004020202020204" pitchFamily="34" charset="0"/>
              </a:rPr>
              <a:t>Venus's Dense Atmosphere   </a:t>
            </a:r>
            <a:r>
              <a:rPr lang="en-IN" sz="2400" b="1" dirty="0">
                <a:solidFill>
                  <a:schemeClr val="bg1"/>
                </a:solidFill>
                <a:latin typeface="Aptos" panose="020B0004020202020204" pitchFamily="34" charset="0"/>
              </a:rPr>
              <a:t>: </a:t>
            </a:r>
            <a:r>
              <a:rPr lang="en-US" sz="2400" dirty="0">
                <a:solidFill>
                  <a:schemeClr val="bg1"/>
                </a:solidFill>
                <a:latin typeface="Aptos" panose="020B0004020202020204" pitchFamily="34" charset="0"/>
              </a:rPr>
              <a:t>The thick, carbon dioxide-rich atmosphere of Venus can significantly attenuate radio signals, particularly at higher frequencies</a:t>
            </a:r>
            <a:r>
              <a:rPr lang="en-US" sz="2400" b="1" dirty="0">
                <a:solidFill>
                  <a:schemeClr val="bg1"/>
                </a:solidFill>
                <a:latin typeface="Aptos" panose="020B0004020202020204" pitchFamily="34" charset="0"/>
              </a:rPr>
              <a:t>.</a:t>
            </a:r>
            <a:endParaRPr lang="en-IN" sz="2400" b="1" dirty="0">
              <a:solidFill>
                <a:schemeClr val="bg1"/>
              </a:solidFill>
              <a:latin typeface="Aptos" panose="020B0004020202020204" pitchFamily="34" charset="0"/>
            </a:endParaRPr>
          </a:p>
          <a:p>
            <a:pPr marL="457200" indent="-457200">
              <a:buFont typeface="Wingdings" panose="05000000000000000000" pitchFamily="2" charset="2"/>
              <a:buChar char="v"/>
            </a:pPr>
            <a:r>
              <a:rPr lang="en-IN" sz="2800" b="1" dirty="0">
                <a:solidFill>
                  <a:schemeClr val="bg1"/>
                </a:solidFill>
                <a:latin typeface="Aptos" panose="020B0004020202020204" pitchFamily="34" charset="0"/>
              </a:rPr>
              <a:t>Ionospheric Disturbances </a:t>
            </a:r>
            <a:r>
              <a:rPr lang="en-IN" sz="2400" b="1" dirty="0">
                <a:solidFill>
                  <a:schemeClr val="bg1"/>
                </a:solidFill>
                <a:latin typeface="Aptos" panose="020B0004020202020204" pitchFamily="34" charset="0"/>
              </a:rPr>
              <a:t>: </a:t>
            </a:r>
            <a:r>
              <a:rPr lang="en-US" sz="2400" dirty="0">
                <a:solidFill>
                  <a:schemeClr val="bg1"/>
                </a:solidFill>
                <a:latin typeface="Aptos" panose="020B0004020202020204" pitchFamily="34" charset="0"/>
              </a:rPr>
              <a:t>The ionosphere, a layer of ionized gas in the upper atmosphere, can cause signal fading and distortion</a:t>
            </a:r>
            <a:endParaRPr lang="en-IN" sz="2400" dirty="0">
              <a:solidFill>
                <a:schemeClr val="bg1"/>
              </a:solidFill>
              <a:latin typeface="Aptos" panose="020B0004020202020204" pitchFamily="34" charset="0"/>
            </a:endParaRPr>
          </a:p>
        </p:txBody>
      </p:sp>
      <p:pic>
        <p:nvPicPr>
          <p:cNvPr id="11" name="Picture 10">
            <a:extLst>
              <a:ext uri="{FF2B5EF4-FFF2-40B4-BE49-F238E27FC236}">
                <a16:creationId xmlns:a16="http://schemas.microsoft.com/office/drawing/2014/main" id="{A942271C-1B75-6A69-768A-84D86A905787}"/>
              </a:ext>
            </a:extLst>
          </p:cNvPr>
          <p:cNvPicPr>
            <a:picLocks noChangeAspect="1"/>
          </p:cNvPicPr>
          <p:nvPr/>
        </p:nvPicPr>
        <p:blipFill>
          <a:blip r:embed="rId3"/>
          <a:stretch>
            <a:fillRect/>
          </a:stretch>
        </p:blipFill>
        <p:spPr>
          <a:xfrm>
            <a:off x="10140949" y="1759140"/>
            <a:ext cx="3986561" cy="3771710"/>
          </a:xfrm>
          <a:prstGeom prst="rect">
            <a:avLst/>
          </a:prstGeom>
        </p:spPr>
      </p:pic>
      <p:pic>
        <p:nvPicPr>
          <p:cNvPr id="12" name="Picture 11">
            <a:extLst>
              <a:ext uri="{FF2B5EF4-FFF2-40B4-BE49-F238E27FC236}">
                <a16:creationId xmlns:a16="http://schemas.microsoft.com/office/drawing/2014/main" id="{B22D8C22-1891-5EBD-D41F-A550E1BE5847}"/>
              </a:ext>
            </a:extLst>
          </p:cNvPr>
          <p:cNvPicPr>
            <a:picLocks noChangeAspect="1"/>
          </p:cNvPicPr>
          <p:nvPr/>
        </p:nvPicPr>
        <p:blipFill>
          <a:blip r:embed="rId4"/>
          <a:stretch>
            <a:fillRect/>
          </a:stretch>
        </p:blipFill>
        <p:spPr>
          <a:xfrm>
            <a:off x="1377950" y="5219619"/>
            <a:ext cx="5334000" cy="4823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6977"/>
          </a:xfrm>
          <a:prstGeom prst="rect">
            <a:avLst/>
          </a:prstGeom>
        </p:spPr>
      </p:pic>
      <p:sp>
        <p:nvSpPr>
          <p:cNvPr id="3" name="object 3"/>
          <p:cNvSpPr txBox="1">
            <a:spLocks noGrp="1"/>
          </p:cNvSpPr>
          <p:nvPr>
            <p:ph type="title"/>
          </p:nvPr>
        </p:nvSpPr>
        <p:spPr>
          <a:xfrm>
            <a:off x="1149350" y="1114363"/>
            <a:ext cx="7401253" cy="1495281"/>
          </a:xfrm>
          <a:prstGeom prst="rect">
            <a:avLst/>
          </a:prstGeom>
        </p:spPr>
        <p:txBody>
          <a:bodyPr vert="horz" wrap="square" lIns="0" tIns="33020" rIns="0" bIns="0" rtlCol="0">
            <a:spAutoFit/>
          </a:bodyPr>
          <a:lstStyle/>
          <a:p>
            <a:pPr marL="12700" marR="5080">
              <a:lnSpc>
                <a:spcPts val="5700"/>
              </a:lnSpc>
              <a:spcBef>
                <a:spcPts val="260"/>
              </a:spcBef>
            </a:pPr>
            <a:r>
              <a:rPr lang="en-IN" spc="-50" dirty="0">
                <a:latin typeface="Verdana"/>
                <a:cs typeface="Verdana"/>
              </a:rPr>
              <a:t>Solution: Antenna Design</a:t>
            </a:r>
            <a:endParaRPr spc="-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E2778D33-6A07-64B5-8AB3-8ABBD23EECE3}"/>
              </a:ext>
            </a:extLst>
          </p:cNvPr>
          <p:cNvSpPr txBox="1"/>
          <p:nvPr/>
        </p:nvSpPr>
        <p:spPr>
          <a:xfrm>
            <a:off x="1103086" y="2908504"/>
            <a:ext cx="5486400" cy="892552"/>
          </a:xfrm>
          <a:prstGeom prst="rect">
            <a:avLst/>
          </a:prstGeom>
          <a:noFill/>
        </p:spPr>
        <p:txBody>
          <a:bodyPr wrap="square">
            <a:spAutoFit/>
          </a:bodyPr>
          <a:lstStyle/>
          <a:p>
            <a:r>
              <a:rPr lang="en-IN" sz="2800" b="1" dirty="0">
                <a:solidFill>
                  <a:schemeClr val="bg1"/>
                </a:solidFill>
                <a:latin typeface="Bahnschrift SemiBold" panose="020B0502040204020203" pitchFamily="34" charset="0"/>
              </a:rPr>
              <a:t>Antenna Type </a:t>
            </a:r>
            <a:r>
              <a:rPr lang="en-IN" sz="2800" dirty="0">
                <a:solidFill>
                  <a:schemeClr val="bg1"/>
                </a:solidFill>
                <a:latin typeface="Bahnschrift SemiBold" panose="020B0502040204020203" pitchFamily="34" charset="0"/>
              </a:rPr>
              <a:t>:</a:t>
            </a:r>
          </a:p>
          <a:p>
            <a:pPr marL="342900" indent="-342900">
              <a:buFont typeface="Wingdings" panose="05000000000000000000" pitchFamily="2" charset="2"/>
              <a:buChar char="§"/>
            </a:pPr>
            <a:r>
              <a:rPr lang="en-IN" sz="2400" dirty="0">
                <a:solidFill>
                  <a:schemeClr val="bg1"/>
                </a:solidFill>
                <a:latin typeface="Bahnschrift SemiBold" panose="020B0502040204020203" pitchFamily="34" charset="0"/>
              </a:rPr>
              <a:t>High-Gain Antenna</a:t>
            </a:r>
            <a:endParaRPr lang="en-IN" dirty="0"/>
          </a:p>
        </p:txBody>
      </p:sp>
      <p:sp>
        <p:nvSpPr>
          <p:cNvPr id="10" name="TextBox 9">
            <a:extLst>
              <a:ext uri="{FF2B5EF4-FFF2-40B4-BE49-F238E27FC236}">
                <a16:creationId xmlns:a16="http://schemas.microsoft.com/office/drawing/2014/main" id="{951DFF4B-0563-44E3-CCA7-CE7CC6D51287}"/>
              </a:ext>
            </a:extLst>
          </p:cNvPr>
          <p:cNvSpPr txBox="1"/>
          <p:nvPr/>
        </p:nvSpPr>
        <p:spPr>
          <a:xfrm>
            <a:off x="4849976" y="4615092"/>
            <a:ext cx="9248502" cy="1538883"/>
          </a:xfrm>
          <a:prstGeom prst="rect">
            <a:avLst/>
          </a:prstGeom>
          <a:noFill/>
        </p:spPr>
        <p:txBody>
          <a:bodyPr wrap="square">
            <a:spAutoFit/>
          </a:bodyPr>
          <a:lstStyle/>
          <a:p>
            <a:r>
              <a:rPr lang="en-IN" sz="2800" b="1" dirty="0">
                <a:solidFill>
                  <a:schemeClr val="bg1"/>
                </a:solidFill>
                <a:latin typeface="Bahnschrift SemiBold" panose="020B0502040204020203" pitchFamily="34" charset="0"/>
              </a:rPr>
              <a:t>Antenna Orientation </a:t>
            </a:r>
            <a:r>
              <a:rPr lang="en-IN" sz="2800" dirty="0">
                <a:solidFill>
                  <a:schemeClr val="bg1"/>
                </a:solidFill>
                <a:latin typeface="Bahnschrift SemiBold" panose="020B0502040204020203" pitchFamily="34" charset="0"/>
              </a:rPr>
              <a:t>:</a:t>
            </a:r>
          </a:p>
          <a:p>
            <a:pPr marL="342900" indent="-342900">
              <a:buFont typeface="Wingdings" panose="05000000000000000000" pitchFamily="2" charset="2"/>
              <a:buChar char="§"/>
            </a:pPr>
            <a:r>
              <a:rPr lang="en-IN" sz="2400" dirty="0">
                <a:solidFill>
                  <a:schemeClr val="bg1"/>
                </a:solidFill>
                <a:latin typeface="Bahnschrift SemiBold" panose="020B0502040204020203" pitchFamily="34" charset="0"/>
              </a:rPr>
              <a:t>Precise Pointing</a:t>
            </a:r>
          </a:p>
          <a:p>
            <a:pPr marL="342900" indent="-342900">
              <a:buFont typeface="Wingdings" panose="05000000000000000000" pitchFamily="2" charset="2"/>
              <a:buChar char="§"/>
            </a:pPr>
            <a:r>
              <a:rPr lang="en-IN" sz="2400" dirty="0">
                <a:solidFill>
                  <a:schemeClr val="bg1"/>
                </a:solidFill>
                <a:latin typeface="Bahnschrift SemiBold" panose="020B0502040204020203" pitchFamily="34" charset="0"/>
              </a:rPr>
              <a:t>Deployment Mechanism</a:t>
            </a:r>
            <a:r>
              <a:rPr lang="en-IN" dirty="0"/>
              <a:t>:</a:t>
            </a:r>
          </a:p>
          <a:p>
            <a:endParaRPr lang="en-IN" dirty="0"/>
          </a:p>
        </p:txBody>
      </p:sp>
      <p:sp>
        <p:nvSpPr>
          <p:cNvPr id="12" name="TextBox 11">
            <a:extLst>
              <a:ext uri="{FF2B5EF4-FFF2-40B4-BE49-F238E27FC236}">
                <a16:creationId xmlns:a16="http://schemas.microsoft.com/office/drawing/2014/main" id="{1638DE4B-E519-F52E-7359-B780816271E5}"/>
              </a:ext>
            </a:extLst>
          </p:cNvPr>
          <p:cNvSpPr txBox="1"/>
          <p:nvPr/>
        </p:nvSpPr>
        <p:spPr>
          <a:xfrm>
            <a:off x="1149350" y="7003741"/>
            <a:ext cx="9248502" cy="2185214"/>
          </a:xfrm>
          <a:prstGeom prst="rect">
            <a:avLst/>
          </a:prstGeom>
          <a:noFill/>
        </p:spPr>
        <p:txBody>
          <a:bodyPr wrap="square">
            <a:spAutoFit/>
          </a:bodyPr>
          <a:lstStyle/>
          <a:p>
            <a:r>
              <a:rPr lang="en-IN" sz="2800" b="1" dirty="0">
                <a:solidFill>
                  <a:schemeClr val="bg1"/>
                </a:solidFill>
                <a:latin typeface="Bahnschrift SemiBold" panose="020B0502040204020203" pitchFamily="34" charset="0"/>
              </a:rPr>
              <a:t>Additional Considerations</a:t>
            </a:r>
            <a:r>
              <a:rPr lang="en-IN" sz="2800" dirty="0">
                <a:solidFill>
                  <a:schemeClr val="bg1"/>
                </a:solidFill>
                <a:latin typeface="Bahnschrift SemiBold" panose="020B0502040204020203" pitchFamily="34" charset="0"/>
              </a:rPr>
              <a:t>:</a:t>
            </a:r>
          </a:p>
          <a:p>
            <a:pPr marL="342900" indent="-342900">
              <a:buFont typeface="Wingdings" panose="05000000000000000000" pitchFamily="2" charset="2"/>
              <a:buChar char="§"/>
            </a:pPr>
            <a:r>
              <a:rPr lang="en-IN" sz="2400" dirty="0">
                <a:solidFill>
                  <a:schemeClr val="bg1"/>
                </a:solidFill>
                <a:latin typeface="Bahnschrift SemiBold" panose="020B0502040204020203" pitchFamily="34" charset="0"/>
              </a:rPr>
              <a:t>Antenna Size and Weight</a:t>
            </a:r>
          </a:p>
          <a:p>
            <a:pPr marL="342900" indent="-342900">
              <a:buFont typeface="Wingdings" panose="05000000000000000000" pitchFamily="2" charset="2"/>
              <a:buChar char="§"/>
            </a:pPr>
            <a:r>
              <a:rPr lang="en-IN" sz="2400" dirty="0">
                <a:solidFill>
                  <a:schemeClr val="bg1"/>
                </a:solidFill>
                <a:latin typeface="Bahnschrift SemiBold" panose="020B0502040204020203" pitchFamily="34" charset="0"/>
              </a:rPr>
              <a:t>Power Consumption</a:t>
            </a:r>
          </a:p>
          <a:p>
            <a:pPr marL="342900" indent="-342900">
              <a:buFont typeface="Wingdings" panose="05000000000000000000" pitchFamily="2" charset="2"/>
              <a:buChar char="§"/>
            </a:pPr>
            <a:r>
              <a:rPr lang="en-IN" sz="2400" dirty="0">
                <a:solidFill>
                  <a:schemeClr val="bg1"/>
                </a:solidFill>
                <a:latin typeface="Bahnschrift SemiBold" panose="020B0502040204020203" pitchFamily="34" charset="0"/>
              </a:rPr>
              <a:t>Thermal Management</a:t>
            </a:r>
          </a:p>
          <a:p>
            <a:pPr marL="342900" indent="-342900">
              <a:buFont typeface="Wingdings" panose="05000000000000000000" pitchFamily="2" charset="2"/>
              <a:buChar char="§"/>
            </a:pPr>
            <a:endParaRPr lang="en-IN" dirty="0"/>
          </a:p>
          <a:p>
            <a:endParaRPr lang="en-IN" dirty="0"/>
          </a:p>
        </p:txBody>
      </p:sp>
      <p:pic>
        <p:nvPicPr>
          <p:cNvPr id="13" name="Picture 12">
            <a:extLst>
              <a:ext uri="{FF2B5EF4-FFF2-40B4-BE49-F238E27FC236}">
                <a16:creationId xmlns:a16="http://schemas.microsoft.com/office/drawing/2014/main" id="{50F7F8D4-5B11-8E43-D262-9A823B09A13E}"/>
              </a:ext>
            </a:extLst>
          </p:cNvPr>
          <p:cNvPicPr>
            <a:picLocks noChangeAspect="1"/>
          </p:cNvPicPr>
          <p:nvPr/>
        </p:nvPicPr>
        <p:blipFill>
          <a:blip r:embed="rId3"/>
          <a:stretch>
            <a:fillRect/>
          </a:stretch>
        </p:blipFill>
        <p:spPr>
          <a:xfrm>
            <a:off x="10121781" y="1084850"/>
            <a:ext cx="5104855" cy="5104855"/>
          </a:xfrm>
          <a:prstGeom prst="rect">
            <a:avLst/>
          </a:prstGeom>
        </p:spPr>
      </p:pic>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8363B-31FE-EC07-42C3-922104446891}"/>
              </a:ext>
            </a:extLst>
          </p:cNvPr>
          <p:cNvSpPr>
            <a:spLocks noGrp="1"/>
          </p:cNvSpPr>
          <p:nvPr>
            <p:ph type="title"/>
          </p:nvPr>
        </p:nvSpPr>
        <p:spPr>
          <a:xfrm>
            <a:off x="1606550" y="654050"/>
            <a:ext cx="7880236" cy="738664"/>
          </a:xfrm>
        </p:spPr>
        <p:txBody>
          <a:bodyPr/>
          <a:lstStyle/>
          <a:p>
            <a:r>
              <a:rPr lang="en-IN" dirty="0"/>
              <a:t>SENSOR SUBSYSTEM</a:t>
            </a:r>
          </a:p>
        </p:txBody>
      </p:sp>
      <p:pic>
        <p:nvPicPr>
          <p:cNvPr id="3" name="Picture 2">
            <a:extLst>
              <a:ext uri="{FF2B5EF4-FFF2-40B4-BE49-F238E27FC236}">
                <a16:creationId xmlns:a16="http://schemas.microsoft.com/office/drawing/2014/main" id="{A6C03881-302F-FB48-4409-FA482D013647}"/>
              </a:ext>
            </a:extLst>
          </p:cNvPr>
          <p:cNvPicPr>
            <a:picLocks noChangeAspect="1"/>
          </p:cNvPicPr>
          <p:nvPr/>
        </p:nvPicPr>
        <p:blipFill>
          <a:blip r:embed="rId3"/>
          <a:stretch>
            <a:fillRect/>
          </a:stretch>
        </p:blipFill>
        <p:spPr>
          <a:xfrm>
            <a:off x="11817350" y="501650"/>
            <a:ext cx="3657600" cy="3657600"/>
          </a:xfrm>
          <a:prstGeom prst="rect">
            <a:avLst/>
          </a:prstGeom>
        </p:spPr>
      </p:pic>
      <p:sp>
        <p:nvSpPr>
          <p:cNvPr id="5" name="TextBox 4">
            <a:extLst>
              <a:ext uri="{FF2B5EF4-FFF2-40B4-BE49-F238E27FC236}">
                <a16:creationId xmlns:a16="http://schemas.microsoft.com/office/drawing/2014/main" id="{1EA5386D-DE79-A86E-22E8-5EC4DBEAB3AE}"/>
              </a:ext>
            </a:extLst>
          </p:cNvPr>
          <p:cNvSpPr txBox="1"/>
          <p:nvPr/>
        </p:nvSpPr>
        <p:spPr>
          <a:xfrm>
            <a:off x="850719" y="1724811"/>
            <a:ext cx="9982200" cy="584775"/>
          </a:xfrm>
          <a:prstGeom prst="rect">
            <a:avLst/>
          </a:prstGeom>
          <a:noFill/>
        </p:spPr>
        <p:txBody>
          <a:bodyPr wrap="square">
            <a:spAutoFit/>
          </a:bodyPr>
          <a:lstStyle/>
          <a:p>
            <a:r>
              <a:rPr lang="en-US" sz="3200" b="1" u="sng" dirty="0">
                <a:solidFill>
                  <a:schemeClr val="bg1"/>
                </a:solidFill>
                <a:latin typeface="Bahnschrift SemiBold" panose="020B0502040204020203" pitchFamily="34" charset="0"/>
              </a:rPr>
              <a:t>Primary Sensor </a:t>
            </a:r>
            <a:r>
              <a:rPr lang="en-US" sz="2800" b="1" dirty="0">
                <a:solidFill>
                  <a:schemeClr val="bg1"/>
                </a:solidFill>
                <a:latin typeface="Bahnschrift SemiBold" panose="020B0502040204020203" pitchFamily="34" charset="0"/>
              </a:rPr>
              <a:t>: </a:t>
            </a:r>
            <a:r>
              <a:rPr lang="en-US" sz="2800" dirty="0">
                <a:solidFill>
                  <a:schemeClr val="bg1"/>
                </a:solidFill>
                <a:latin typeface="Bahnschrift SemiBold" panose="020B0502040204020203" pitchFamily="34" charset="0"/>
              </a:rPr>
              <a:t>Miniaturized Mass Spectrometer (MMS)</a:t>
            </a:r>
            <a:endParaRPr lang="en-IN" sz="2800" dirty="0"/>
          </a:p>
        </p:txBody>
      </p:sp>
      <p:sp>
        <p:nvSpPr>
          <p:cNvPr id="7" name="TextBox 6">
            <a:extLst>
              <a:ext uri="{FF2B5EF4-FFF2-40B4-BE49-F238E27FC236}">
                <a16:creationId xmlns:a16="http://schemas.microsoft.com/office/drawing/2014/main" id="{64ECA818-9E1F-D7BF-CBB5-7310624F40CE}"/>
              </a:ext>
            </a:extLst>
          </p:cNvPr>
          <p:cNvSpPr txBox="1"/>
          <p:nvPr/>
        </p:nvSpPr>
        <p:spPr>
          <a:xfrm>
            <a:off x="833483" y="2379862"/>
            <a:ext cx="17021084" cy="3108543"/>
          </a:xfrm>
          <a:prstGeom prst="rect">
            <a:avLst/>
          </a:prstGeom>
          <a:noFill/>
        </p:spPr>
        <p:txBody>
          <a:bodyPr wrap="square">
            <a:spAutoFit/>
          </a:bodyPr>
          <a:lstStyle/>
          <a:p>
            <a:r>
              <a:rPr lang="en-US" sz="2800" dirty="0">
                <a:solidFill>
                  <a:schemeClr val="bg1"/>
                </a:solidFill>
              </a:rPr>
              <a:t>Challenges of Operating an MMS in the Venusian Environment</a:t>
            </a:r>
          </a:p>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High Temperature and Pressure</a:t>
            </a:r>
          </a:p>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Corrosive Atmosphere</a:t>
            </a:r>
          </a:p>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Dust and Particles</a:t>
            </a:r>
          </a:p>
          <a:p>
            <a:endParaRPr lang="en-US" sz="2400" dirty="0">
              <a:solidFill>
                <a:schemeClr val="bg1"/>
              </a:solidFill>
            </a:endParaRPr>
          </a:p>
          <a:p>
            <a:r>
              <a:rPr lang="en-US" sz="2400" dirty="0">
                <a:solidFill>
                  <a:schemeClr val="bg1"/>
                </a:solidFill>
              </a:rPr>
              <a:t>To address these challenges, the MMS must be carefully designed and protected. This may involve using specialized materials, robust electronics, and advanced thermal management techniques. Additionally, the instrument may need to be calibrated frequently to ensure accurate measurements</a:t>
            </a:r>
            <a:r>
              <a:rPr lang="en-US" dirty="0">
                <a:solidFill>
                  <a:schemeClr val="bg1"/>
                </a:solidFill>
              </a:rPr>
              <a:t>.</a:t>
            </a:r>
            <a:endParaRPr lang="en-IN" dirty="0">
              <a:solidFill>
                <a:schemeClr val="bg1"/>
              </a:solidFill>
            </a:endParaRPr>
          </a:p>
        </p:txBody>
      </p:sp>
      <p:pic>
        <p:nvPicPr>
          <p:cNvPr id="8" name="Picture 7">
            <a:extLst>
              <a:ext uri="{FF2B5EF4-FFF2-40B4-BE49-F238E27FC236}">
                <a16:creationId xmlns:a16="http://schemas.microsoft.com/office/drawing/2014/main" id="{8F6A54E4-29AD-8071-A947-621138F1EB65}"/>
              </a:ext>
            </a:extLst>
          </p:cNvPr>
          <p:cNvPicPr>
            <a:picLocks noChangeAspect="1"/>
          </p:cNvPicPr>
          <p:nvPr/>
        </p:nvPicPr>
        <p:blipFill>
          <a:blip r:embed="rId4"/>
          <a:srcRect t="13658"/>
          <a:stretch/>
        </p:blipFill>
        <p:spPr>
          <a:xfrm>
            <a:off x="1073150" y="5961262"/>
            <a:ext cx="4267200" cy="3684388"/>
          </a:xfrm>
          <a:prstGeom prst="rect">
            <a:avLst/>
          </a:prstGeom>
        </p:spPr>
      </p:pic>
      <p:sp>
        <p:nvSpPr>
          <p:cNvPr id="9" name="TextBox 8">
            <a:extLst>
              <a:ext uri="{FF2B5EF4-FFF2-40B4-BE49-F238E27FC236}">
                <a16:creationId xmlns:a16="http://schemas.microsoft.com/office/drawing/2014/main" id="{28EDE291-C329-F056-F2BA-52F8590BD99A}"/>
              </a:ext>
            </a:extLst>
          </p:cNvPr>
          <p:cNvSpPr txBox="1"/>
          <p:nvPr/>
        </p:nvSpPr>
        <p:spPr>
          <a:xfrm>
            <a:off x="5875128" y="6354148"/>
            <a:ext cx="3756082" cy="1815882"/>
          </a:xfrm>
          <a:prstGeom prst="rect">
            <a:avLst/>
          </a:prstGeom>
          <a:noFill/>
        </p:spPr>
        <p:txBody>
          <a:bodyPr wrap="square">
            <a:spAutoFit/>
          </a:bodyPr>
          <a:lstStyle/>
          <a:p>
            <a:r>
              <a:rPr lang="en-US" sz="2800" dirty="0">
                <a:solidFill>
                  <a:schemeClr val="bg1"/>
                </a:solidFill>
              </a:rPr>
              <a:t>Key Roles </a:t>
            </a:r>
          </a:p>
          <a:p>
            <a:pPr marL="457200" indent="-457200">
              <a:buFont typeface="Wingdings" panose="05000000000000000000" pitchFamily="2" charset="2"/>
              <a:buChar char="Ø"/>
            </a:pPr>
            <a:r>
              <a:rPr lang="en-US" sz="2800" dirty="0">
                <a:solidFill>
                  <a:schemeClr val="bg1"/>
                </a:solidFill>
              </a:rPr>
              <a:t>Thermal Structure</a:t>
            </a:r>
          </a:p>
          <a:p>
            <a:pPr marL="457200" indent="-457200">
              <a:buFont typeface="Wingdings" panose="05000000000000000000" pitchFamily="2" charset="2"/>
              <a:buChar char="Ø"/>
            </a:pPr>
            <a:r>
              <a:rPr lang="en-US" sz="2800" dirty="0">
                <a:solidFill>
                  <a:schemeClr val="bg1"/>
                </a:solidFill>
              </a:rPr>
              <a:t>Energy Balance</a:t>
            </a:r>
          </a:p>
          <a:p>
            <a:pPr marL="457200" indent="-457200">
              <a:buFont typeface="Wingdings" panose="05000000000000000000" pitchFamily="2" charset="2"/>
              <a:buChar char="Ø"/>
            </a:pPr>
            <a:r>
              <a:rPr lang="en-US" sz="2800" dirty="0">
                <a:solidFill>
                  <a:schemeClr val="bg1"/>
                </a:solidFill>
              </a:rPr>
              <a:t>Climate Dynamics</a:t>
            </a:r>
          </a:p>
        </p:txBody>
      </p:sp>
      <p:sp>
        <p:nvSpPr>
          <p:cNvPr id="13" name="TextBox 12">
            <a:extLst>
              <a:ext uri="{FF2B5EF4-FFF2-40B4-BE49-F238E27FC236}">
                <a16:creationId xmlns:a16="http://schemas.microsoft.com/office/drawing/2014/main" id="{3C5BE227-CBB9-4D19-53F4-BF2D0A39C77F}"/>
              </a:ext>
            </a:extLst>
          </p:cNvPr>
          <p:cNvSpPr txBox="1"/>
          <p:nvPr/>
        </p:nvSpPr>
        <p:spPr>
          <a:xfrm>
            <a:off x="8235950" y="5745074"/>
            <a:ext cx="4267200" cy="584775"/>
          </a:xfrm>
          <a:prstGeom prst="rect">
            <a:avLst/>
          </a:prstGeom>
          <a:noFill/>
        </p:spPr>
        <p:txBody>
          <a:bodyPr wrap="square">
            <a:spAutoFit/>
          </a:bodyPr>
          <a:lstStyle/>
          <a:p>
            <a:r>
              <a:rPr kumimoji="0" lang="en-US" sz="3200" b="1" i="0" u="sng" strike="noStrike" kern="0" cap="none" spc="0" normalizeH="0" baseline="0" noProof="0" dirty="0">
                <a:ln>
                  <a:noFill/>
                </a:ln>
                <a:solidFill>
                  <a:prstClr val="white"/>
                </a:solidFill>
                <a:effectLst/>
                <a:uLnTx/>
                <a:uFillTx/>
              </a:rPr>
              <a:t>Temperature Sensor</a:t>
            </a:r>
            <a:endParaRPr lang="en-IN" sz="3200" b="1" u="sng" dirty="0"/>
          </a:p>
        </p:txBody>
      </p:sp>
      <p:sp>
        <p:nvSpPr>
          <p:cNvPr id="15" name="TextBox 14">
            <a:extLst>
              <a:ext uri="{FF2B5EF4-FFF2-40B4-BE49-F238E27FC236}">
                <a16:creationId xmlns:a16="http://schemas.microsoft.com/office/drawing/2014/main" id="{65888440-FC13-561B-B027-F953C74E1396}"/>
              </a:ext>
            </a:extLst>
          </p:cNvPr>
          <p:cNvSpPr txBox="1"/>
          <p:nvPr/>
        </p:nvSpPr>
        <p:spPr>
          <a:xfrm>
            <a:off x="11588750" y="8145731"/>
            <a:ext cx="5413284" cy="181588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rPr>
              <a:t>Challenges and Considerations:</a:t>
            </a: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0" cap="none" spc="0" normalizeH="0" baseline="0" noProof="0" dirty="0">
                <a:ln>
                  <a:noFill/>
                </a:ln>
                <a:solidFill>
                  <a:prstClr val="white"/>
                </a:solidFill>
                <a:effectLst/>
                <a:uLnTx/>
                <a:uFillTx/>
              </a:rPr>
              <a:t>Extreme Temperatures</a:t>
            </a: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0" cap="none" spc="0" normalizeH="0" baseline="0" noProof="0" dirty="0">
                <a:ln>
                  <a:noFill/>
                </a:ln>
                <a:solidFill>
                  <a:prstClr val="white"/>
                </a:solidFill>
                <a:effectLst/>
                <a:uLnTx/>
                <a:uFillTx/>
              </a:rPr>
              <a:t>Thermal Radiation</a:t>
            </a: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0" cap="none" spc="0" normalizeH="0" baseline="0" noProof="0" dirty="0">
                <a:ln>
                  <a:noFill/>
                </a:ln>
                <a:solidFill>
                  <a:prstClr val="white"/>
                </a:solidFill>
                <a:effectLst/>
                <a:uLnTx/>
                <a:uFillTx/>
              </a:rPr>
              <a:t>Calibration</a:t>
            </a:r>
            <a:endParaRPr kumimoji="0" lang="en-IN" sz="18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395383458"/>
      </p:ext>
    </p:extLst>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9911E2-F5CD-23EB-468E-2CE56E77A9A6}"/>
              </a:ext>
            </a:extLst>
          </p:cNvPr>
          <p:cNvSpPr txBox="1"/>
          <p:nvPr/>
        </p:nvSpPr>
        <p:spPr>
          <a:xfrm>
            <a:off x="387350" y="958850"/>
            <a:ext cx="3422831" cy="584775"/>
          </a:xfrm>
          <a:prstGeom prst="rect">
            <a:avLst/>
          </a:prstGeom>
          <a:noFill/>
        </p:spPr>
        <p:txBody>
          <a:bodyPr wrap="square">
            <a:spAutoFit/>
          </a:bodyPr>
          <a:lstStyle/>
          <a:p>
            <a:r>
              <a:rPr lang="en-US" sz="3200" b="1" u="sng" dirty="0">
                <a:solidFill>
                  <a:schemeClr val="bg1"/>
                </a:solidFill>
                <a:latin typeface="Bahnschrift SemiBold" panose="020B0502040204020203" pitchFamily="34" charset="0"/>
              </a:rPr>
              <a:t>Pressure Sensor</a:t>
            </a:r>
            <a:endParaRPr lang="en-IN" sz="2800" dirty="0"/>
          </a:p>
        </p:txBody>
      </p:sp>
      <p:sp>
        <p:nvSpPr>
          <p:cNvPr id="5" name="TextBox 4">
            <a:extLst>
              <a:ext uri="{FF2B5EF4-FFF2-40B4-BE49-F238E27FC236}">
                <a16:creationId xmlns:a16="http://schemas.microsoft.com/office/drawing/2014/main" id="{CAF0BFD1-A840-EA18-2701-8AEC131B1EB7}"/>
              </a:ext>
            </a:extLst>
          </p:cNvPr>
          <p:cNvSpPr txBox="1"/>
          <p:nvPr/>
        </p:nvSpPr>
        <p:spPr>
          <a:xfrm>
            <a:off x="395255" y="1580299"/>
            <a:ext cx="11955495" cy="4093428"/>
          </a:xfrm>
          <a:prstGeom prst="rect">
            <a:avLst/>
          </a:prstGeom>
          <a:noFill/>
        </p:spPr>
        <p:txBody>
          <a:bodyPr wrap="square">
            <a:spAutoFit/>
          </a:bodyPr>
          <a:lstStyle/>
          <a:p>
            <a:r>
              <a:rPr lang="en-US" sz="3200" dirty="0">
                <a:solidFill>
                  <a:schemeClr val="bg1"/>
                </a:solidFill>
              </a:rPr>
              <a:t>Key Roles of a Pressure Sensor</a:t>
            </a:r>
            <a:r>
              <a:rPr lang="en-US" sz="2800" dirty="0">
                <a:solidFill>
                  <a:schemeClr val="bg1"/>
                </a:solidFill>
              </a:rPr>
              <a:t>:</a:t>
            </a:r>
          </a:p>
          <a:p>
            <a:pPr marL="457200" indent="-457200">
              <a:buFont typeface="Wingdings" panose="05000000000000000000" pitchFamily="2" charset="2"/>
              <a:buChar char="v"/>
            </a:pPr>
            <a:r>
              <a:rPr lang="en-US" sz="2800" dirty="0">
                <a:solidFill>
                  <a:schemeClr val="bg1"/>
                </a:solidFill>
              </a:rPr>
              <a:t>Vertical Structure</a:t>
            </a:r>
          </a:p>
          <a:p>
            <a:pPr marL="457200" indent="-457200">
              <a:buFont typeface="Wingdings" panose="05000000000000000000" pitchFamily="2" charset="2"/>
              <a:buChar char="v"/>
            </a:pPr>
            <a:r>
              <a:rPr lang="en-US" sz="2800" dirty="0">
                <a:solidFill>
                  <a:schemeClr val="bg1"/>
                </a:solidFill>
              </a:rPr>
              <a:t>Atmospheric Dynamics</a:t>
            </a:r>
          </a:p>
          <a:p>
            <a:pPr marL="457200" indent="-457200">
              <a:buFont typeface="Wingdings" panose="05000000000000000000" pitchFamily="2" charset="2"/>
              <a:buChar char="v"/>
            </a:pPr>
            <a:r>
              <a:rPr lang="en-US" sz="2800" dirty="0">
                <a:solidFill>
                  <a:schemeClr val="bg1"/>
                </a:solidFill>
              </a:rPr>
              <a:t>Climate Modeling</a:t>
            </a:r>
          </a:p>
          <a:p>
            <a:endParaRPr lang="en-US" sz="2800" dirty="0">
              <a:solidFill>
                <a:schemeClr val="bg1"/>
              </a:solidFill>
            </a:endParaRPr>
          </a:p>
          <a:p>
            <a:r>
              <a:rPr lang="en-US" sz="3200" b="1" dirty="0">
                <a:solidFill>
                  <a:schemeClr val="bg1"/>
                </a:solidFill>
              </a:rPr>
              <a:t>Challenges and Considerations:</a:t>
            </a:r>
          </a:p>
          <a:p>
            <a:pPr marL="457200" indent="-457200">
              <a:buFont typeface="Wingdings" panose="05000000000000000000" pitchFamily="2" charset="2"/>
              <a:buChar char="v"/>
            </a:pPr>
            <a:r>
              <a:rPr lang="en-US" sz="2800" dirty="0">
                <a:solidFill>
                  <a:schemeClr val="bg1"/>
                </a:solidFill>
              </a:rPr>
              <a:t>Extreme Pressure</a:t>
            </a:r>
          </a:p>
          <a:p>
            <a:pPr marL="457200" indent="-457200">
              <a:buFont typeface="Wingdings" panose="05000000000000000000" pitchFamily="2" charset="2"/>
              <a:buChar char="v"/>
            </a:pPr>
            <a:r>
              <a:rPr lang="en-US" sz="2800" dirty="0">
                <a:solidFill>
                  <a:schemeClr val="bg1"/>
                </a:solidFill>
              </a:rPr>
              <a:t>Temperature Extremes</a:t>
            </a:r>
          </a:p>
          <a:p>
            <a:pPr marL="457200" indent="-457200">
              <a:buFont typeface="Wingdings" panose="05000000000000000000" pitchFamily="2" charset="2"/>
              <a:buChar char="v"/>
            </a:pPr>
            <a:r>
              <a:rPr lang="en-US" sz="2800" dirty="0">
                <a:solidFill>
                  <a:schemeClr val="bg1"/>
                </a:solidFill>
              </a:rPr>
              <a:t>Calibration</a:t>
            </a:r>
            <a:endParaRPr lang="en-IN" dirty="0">
              <a:solidFill>
                <a:schemeClr val="bg1"/>
              </a:solidFill>
            </a:endParaRPr>
          </a:p>
        </p:txBody>
      </p:sp>
      <p:pic>
        <p:nvPicPr>
          <p:cNvPr id="6" name="Picture 5">
            <a:extLst>
              <a:ext uri="{FF2B5EF4-FFF2-40B4-BE49-F238E27FC236}">
                <a16:creationId xmlns:a16="http://schemas.microsoft.com/office/drawing/2014/main" id="{8F5070FB-C1FD-CDDE-6326-F83A2AF27640}"/>
              </a:ext>
            </a:extLst>
          </p:cNvPr>
          <p:cNvPicPr>
            <a:picLocks noChangeAspect="1"/>
          </p:cNvPicPr>
          <p:nvPr/>
        </p:nvPicPr>
        <p:blipFill>
          <a:blip r:embed="rId3"/>
          <a:stretch>
            <a:fillRect/>
          </a:stretch>
        </p:blipFill>
        <p:spPr>
          <a:xfrm>
            <a:off x="10521950" y="1060454"/>
            <a:ext cx="4581523" cy="4581523"/>
          </a:xfrm>
          <a:prstGeom prst="rect">
            <a:avLst/>
          </a:prstGeom>
        </p:spPr>
      </p:pic>
      <p:sp>
        <p:nvSpPr>
          <p:cNvPr id="7" name="TextBox 6">
            <a:extLst>
              <a:ext uri="{FF2B5EF4-FFF2-40B4-BE49-F238E27FC236}">
                <a16:creationId xmlns:a16="http://schemas.microsoft.com/office/drawing/2014/main" id="{69956E16-F76C-CC6C-34C7-9A78F500046A}"/>
              </a:ext>
            </a:extLst>
          </p:cNvPr>
          <p:cNvSpPr txBox="1"/>
          <p:nvPr/>
        </p:nvSpPr>
        <p:spPr>
          <a:xfrm>
            <a:off x="2749549" y="6087942"/>
            <a:ext cx="12353923" cy="2431435"/>
          </a:xfrm>
          <a:prstGeom prst="rect">
            <a:avLst/>
          </a:prstGeom>
          <a:noFill/>
        </p:spPr>
        <p:txBody>
          <a:bodyPr wrap="square">
            <a:spAutoFit/>
          </a:bodyPr>
          <a:lstStyle/>
          <a:p>
            <a:r>
              <a:rPr lang="en-US" sz="3200" b="1" dirty="0">
                <a:solidFill>
                  <a:schemeClr val="accent2">
                    <a:lumMod val="50000"/>
                  </a:schemeClr>
                </a:solidFill>
                <a:highlight>
                  <a:srgbClr val="808080"/>
                </a:highlight>
              </a:rPr>
              <a:t>Addressing the Challenges</a:t>
            </a:r>
          </a:p>
          <a:p>
            <a:pPr marL="457200" indent="-457200">
              <a:buFont typeface="Wingdings" panose="05000000000000000000" pitchFamily="2" charset="2"/>
              <a:buChar char="Ø"/>
            </a:pPr>
            <a:r>
              <a:rPr lang="en-US" sz="3200" dirty="0">
                <a:solidFill>
                  <a:schemeClr val="accent2">
                    <a:lumMod val="50000"/>
                  </a:schemeClr>
                </a:solidFill>
                <a:highlight>
                  <a:srgbClr val="808080"/>
                </a:highlight>
              </a:rPr>
              <a:t>Extreme Pressure : </a:t>
            </a:r>
            <a:r>
              <a:rPr lang="en-US" sz="2800" dirty="0">
                <a:solidFill>
                  <a:schemeClr val="accent2">
                    <a:lumMod val="50000"/>
                  </a:schemeClr>
                </a:solidFill>
                <a:highlight>
                  <a:srgbClr val="808080"/>
                </a:highlight>
              </a:rPr>
              <a:t>Robust Sensor Design, Overpressure Relief.</a:t>
            </a:r>
          </a:p>
          <a:p>
            <a:pPr marL="457200" indent="-457200">
              <a:buFont typeface="Wingdings" panose="05000000000000000000" pitchFamily="2" charset="2"/>
              <a:buChar char="Ø"/>
            </a:pPr>
            <a:r>
              <a:rPr lang="en-US" sz="2800" dirty="0">
                <a:solidFill>
                  <a:schemeClr val="accent2">
                    <a:lumMod val="50000"/>
                  </a:schemeClr>
                </a:solidFill>
                <a:highlight>
                  <a:srgbClr val="808080"/>
                </a:highlight>
              </a:rPr>
              <a:t>Pre-launch Calibration, In-flight Calibration, Temperature Compensation</a:t>
            </a:r>
          </a:p>
          <a:p>
            <a:pPr marL="457200" indent="-457200">
              <a:buFont typeface="Wingdings" panose="05000000000000000000" pitchFamily="2" charset="2"/>
              <a:buChar char="Ø"/>
            </a:pPr>
            <a:r>
              <a:rPr lang="en-US" sz="3200" dirty="0">
                <a:solidFill>
                  <a:schemeClr val="accent2">
                    <a:lumMod val="50000"/>
                  </a:schemeClr>
                </a:solidFill>
                <a:highlight>
                  <a:srgbClr val="808080"/>
                </a:highlight>
              </a:rPr>
              <a:t>Thermal In Calibration: Thermal In</a:t>
            </a:r>
            <a:r>
              <a:rPr lang="en-US" sz="2800" dirty="0">
                <a:solidFill>
                  <a:schemeClr val="accent2">
                    <a:lumMod val="50000"/>
                  </a:schemeClr>
                </a:solidFill>
                <a:highlight>
                  <a:srgbClr val="808080"/>
                </a:highlight>
              </a:rPr>
              <a:t>sulation, Heat-Resistant Materials, Active Cooling  </a:t>
            </a:r>
          </a:p>
        </p:txBody>
      </p:sp>
    </p:spTree>
    <p:extLst>
      <p:ext uri="{BB962C8B-B14F-4D97-AF65-F5344CB8AC3E}">
        <p14:creationId xmlns:p14="http://schemas.microsoft.com/office/powerpoint/2010/main" val="11282438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50" y="0"/>
            <a:ext cx="18288000" cy="10286977"/>
          </a:xfrm>
          <a:prstGeom prst="rect">
            <a:avLst/>
          </a:prstGeom>
        </p:spPr>
      </p:pic>
      <p:sp>
        <p:nvSpPr>
          <p:cNvPr id="3" name="object 3"/>
          <p:cNvSpPr txBox="1">
            <a:spLocks noGrp="1"/>
          </p:cNvSpPr>
          <p:nvPr>
            <p:ph type="title"/>
          </p:nvPr>
        </p:nvSpPr>
        <p:spPr>
          <a:xfrm>
            <a:off x="1955914" y="1114361"/>
            <a:ext cx="14388871" cy="751488"/>
          </a:xfrm>
          <a:prstGeom prst="rect">
            <a:avLst/>
          </a:prstGeom>
        </p:spPr>
        <p:txBody>
          <a:bodyPr vert="horz" wrap="square" lIns="0" tIns="12700" rIns="0" bIns="0" rtlCol="0">
            <a:spAutoFit/>
          </a:bodyPr>
          <a:lstStyle/>
          <a:p>
            <a:pPr marL="12700">
              <a:lnSpc>
                <a:spcPct val="100000"/>
              </a:lnSpc>
              <a:spcBef>
                <a:spcPts val="100"/>
              </a:spcBef>
            </a:pPr>
            <a:r>
              <a:rPr lang="en-IN" spc="204" dirty="0"/>
              <a:t>POWER SUBSYSTEM</a:t>
            </a:r>
            <a:endParaRPr spc="204"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82D812D5-C597-B30E-C874-DD76BFED3755}"/>
              </a:ext>
            </a:extLst>
          </p:cNvPr>
          <p:cNvSpPr txBox="1"/>
          <p:nvPr/>
        </p:nvSpPr>
        <p:spPr>
          <a:xfrm>
            <a:off x="379556" y="1941490"/>
            <a:ext cx="12809394" cy="6863417"/>
          </a:xfrm>
          <a:prstGeom prst="rect">
            <a:avLst/>
          </a:prstGeom>
          <a:noFill/>
        </p:spPr>
        <p:txBody>
          <a:bodyPr wrap="square">
            <a:spAutoFit/>
          </a:bodyPr>
          <a:lstStyle/>
          <a:p>
            <a:r>
              <a:rPr lang="en-US" sz="3200" b="1" dirty="0">
                <a:solidFill>
                  <a:schemeClr val="bg1">
                    <a:lumMod val="95000"/>
                  </a:schemeClr>
                </a:solidFill>
              </a:rPr>
              <a:t>Key Components:</a:t>
            </a:r>
            <a:endParaRPr lang="en-US" sz="3200" dirty="0">
              <a:solidFill>
                <a:schemeClr val="bg1">
                  <a:lumMod val="95000"/>
                </a:schemeClr>
              </a:solidFill>
            </a:endParaRPr>
          </a:p>
          <a:p>
            <a:pPr marL="342900" indent="-342900">
              <a:buFont typeface="Wingdings" panose="05000000000000000000" pitchFamily="2" charset="2"/>
              <a:buChar char="q"/>
            </a:pPr>
            <a:r>
              <a:rPr lang="en-US" sz="2800" b="1" dirty="0">
                <a:solidFill>
                  <a:schemeClr val="bg1">
                    <a:lumMod val="95000"/>
                  </a:schemeClr>
                </a:solidFill>
              </a:rPr>
              <a:t>Solar Panels:</a:t>
            </a:r>
          </a:p>
          <a:p>
            <a:pPr marL="914400" lvl="1" indent="-457200">
              <a:buFont typeface="Wingdings" panose="05000000000000000000" pitchFamily="2" charset="2"/>
              <a:buChar char="Ø"/>
            </a:pPr>
            <a:r>
              <a:rPr lang="en-US" sz="2800" dirty="0">
                <a:solidFill>
                  <a:schemeClr val="bg1">
                    <a:lumMod val="95000"/>
                  </a:schemeClr>
                </a:solidFill>
              </a:rPr>
              <a:t>High-efficiency solar cells to convert sunlight into electrical energy.</a:t>
            </a:r>
          </a:p>
          <a:p>
            <a:pPr marL="914400" lvl="1" indent="-457200">
              <a:buFont typeface="Wingdings" panose="05000000000000000000" pitchFamily="2" charset="2"/>
              <a:buChar char="Ø"/>
            </a:pPr>
            <a:r>
              <a:rPr lang="en-US" sz="2800" dirty="0">
                <a:solidFill>
                  <a:schemeClr val="bg1">
                    <a:lumMod val="95000"/>
                  </a:schemeClr>
                </a:solidFill>
              </a:rPr>
              <a:t>Deployment mechanism to orient the panels towards the Sun.</a:t>
            </a:r>
          </a:p>
          <a:p>
            <a:pPr marL="914400" lvl="1" indent="-457200">
              <a:buFont typeface="Wingdings" panose="05000000000000000000" pitchFamily="2" charset="2"/>
              <a:buChar char="Ø"/>
            </a:pPr>
            <a:r>
              <a:rPr lang="en-US" sz="2800" dirty="0">
                <a:solidFill>
                  <a:schemeClr val="bg1">
                    <a:lumMod val="95000"/>
                  </a:schemeClr>
                </a:solidFill>
              </a:rPr>
              <a:t>Thermal management system to prevent overheating.</a:t>
            </a:r>
          </a:p>
          <a:p>
            <a:pPr marL="457200" indent="-457200">
              <a:buFont typeface="Wingdings" panose="05000000000000000000" pitchFamily="2" charset="2"/>
              <a:buChar char="q"/>
            </a:pPr>
            <a:r>
              <a:rPr lang="en-US" sz="3200" b="1" dirty="0">
                <a:solidFill>
                  <a:schemeClr val="bg1">
                    <a:lumMod val="95000"/>
                  </a:schemeClr>
                </a:solidFill>
              </a:rPr>
              <a:t>Batteries:</a:t>
            </a:r>
          </a:p>
          <a:p>
            <a:pPr marL="800100" lvl="1" indent="-342900">
              <a:buFont typeface="Wingdings" panose="05000000000000000000" pitchFamily="2" charset="2"/>
              <a:buChar char="Ø"/>
            </a:pPr>
            <a:r>
              <a:rPr lang="en-US" sz="2800" dirty="0">
                <a:solidFill>
                  <a:schemeClr val="bg1">
                    <a:lumMod val="95000"/>
                  </a:schemeClr>
                </a:solidFill>
              </a:rPr>
              <a:t>High-energy-density batteries to store excess energy for nighttime operations.</a:t>
            </a:r>
          </a:p>
          <a:p>
            <a:pPr marL="800100" lvl="1" indent="-342900">
              <a:buFont typeface="Wingdings" panose="05000000000000000000" pitchFamily="2" charset="2"/>
              <a:buChar char="Ø"/>
            </a:pPr>
            <a:r>
              <a:rPr lang="en-US" sz="2800" dirty="0">
                <a:solidFill>
                  <a:schemeClr val="bg1">
                    <a:lumMod val="95000"/>
                  </a:schemeClr>
                </a:solidFill>
              </a:rPr>
              <a:t>Thermal management to maintain optimal operating temperature.</a:t>
            </a: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3200" b="1" i="0" u="none" strike="noStrike" kern="0" cap="none" spc="0" normalizeH="0" baseline="0" noProof="0" dirty="0">
                <a:ln>
                  <a:noFill/>
                </a:ln>
                <a:solidFill>
                  <a:prstClr val="white">
                    <a:lumMod val="95000"/>
                  </a:prstClr>
                </a:solidFill>
                <a:effectLst/>
                <a:uLnTx/>
                <a:uFillTx/>
              </a:rPr>
              <a:t>Power Conditioning Unit (PCU)</a:t>
            </a: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200" b="1" i="0" u="none" strike="noStrike" kern="0" cap="none" spc="0" normalizeH="0" baseline="0" noProof="0" dirty="0">
                <a:ln>
                  <a:noFill/>
                </a:ln>
                <a:solidFill>
                  <a:prstClr val="white">
                    <a:lumMod val="95000"/>
                  </a:prstClr>
                </a:solidFill>
                <a:effectLst/>
                <a:uLnTx/>
                <a:uFillTx/>
              </a:rPr>
              <a:t> </a:t>
            </a:r>
            <a:r>
              <a:rPr kumimoji="0" lang="en-US" sz="2800" b="0" i="0" u="none" strike="noStrike" kern="0" cap="none" spc="0" normalizeH="0" baseline="0" noProof="0" dirty="0">
                <a:ln>
                  <a:noFill/>
                </a:ln>
                <a:solidFill>
                  <a:prstClr val="white">
                    <a:lumMod val="95000"/>
                  </a:prstClr>
                </a:solidFill>
                <a:effectLst/>
                <a:uLnTx/>
                <a:uFillTx/>
              </a:rPr>
              <a:t>Distributes power to various subsystems based on their requirements.</a:t>
            </a: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0" i="0" u="none" strike="noStrike" kern="0" cap="none" spc="0" normalizeH="0" baseline="0" noProof="0" dirty="0">
                <a:ln>
                  <a:noFill/>
                </a:ln>
                <a:solidFill>
                  <a:prstClr val="white">
                    <a:lumMod val="95000"/>
                  </a:prstClr>
                </a:solidFill>
                <a:effectLst/>
                <a:uLnTx/>
                <a:uFillTx/>
              </a:rPr>
              <a:t>Includes power switches, fuses, and circuit breakers for protection.</a:t>
            </a: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3200" b="1" i="0" u="none" strike="noStrike" kern="0" cap="none" spc="0" normalizeH="0" baseline="0" noProof="0" dirty="0">
                <a:ln>
                  <a:noFill/>
                </a:ln>
                <a:solidFill>
                  <a:prstClr val="white">
                    <a:lumMod val="95000"/>
                  </a:prstClr>
                </a:solidFill>
                <a:effectLst/>
                <a:uLnTx/>
                <a:uFillTx/>
              </a:rPr>
              <a:t>Power Conditioning Unit (PCU)</a:t>
            </a:r>
          </a:p>
          <a:p>
            <a:pPr marL="800100" lvl="1" indent="-342900">
              <a:buFont typeface="Wingdings" panose="05000000000000000000" pitchFamily="2" charset="2"/>
              <a:buChar char="Ø"/>
            </a:pPr>
            <a:r>
              <a:rPr lang="en-US" sz="2800" dirty="0">
                <a:solidFill>
                  <a:schemeClr val="bg1">
                    <a:lumMod val="95000"/>
                  </a:schemeClr>
                </a:solidFill>
              </a:rPr>
              <a:t>Regulates the voltage and current from the solar panels.</a:t>
            </a:r>
          </a:p>
          <a:p>
            <a:pPr marL="800100" lvl="1" indent="-342900">
              <a:buFont typeface="Wingdings" panose="05000000000000000000" pitchFamily="2" charset="2"/>
              <a:buChar char="Ø"/>
            </a:pPr>
            <a:r>
              <a:rPr lang="en-US" sz="2800" dirty="0">
                <a:solidFill>
                  <a:schemeClr val="bg1">
                    <a:lumMod val="95000"/>
                  </a:schemeClr>
                </a:solidFill>
              </a:rPr>
              <a:t>Converts DC voltage to the appropriate levels for different subsystems.</a:t>
            </a:r>
          </a:p>
        </p:txBody>
      </p:sp>
      <p:pic>
        <p:nvPicPr>
          <p:cNvPr id="11" name="Picture 10">
            <a:extLst>
              <a:ext uri="{FF2B5EF4-FFF2-40B4-BE49-F238E27FC236}">
                <a16:creationId xmlns:a16="http://schemas.microsoft.com/office/drawing/2014/main" id="{79871E77-492F-9217-8774-E3036C98C3A9}"/>
              </a:ext>
            </a:extLst>
          </p:cNvPr>
          <p:cNvPicPr>
            <a:picLocks noChangeAspect="1"/>
          </p:cNvPicPr>
          <p:nvPr/>
        </p:nvPicPr>
        <p:blipFill>
          <a:blip r:embed="rId3">
            <a:alphaModFix/>
          </a:blip>
          <a:stretch>
            <a:fillRect/>
          </a:stretch>
        </p:blipFill>
        <p:spPr>
          <a:xfrm>
            <a:off x="11893550" y="1047968"/>
            <a:ext cx="6006882" cy="6006882"/>
          </a:xfrm>
          <a:prstGeom prst="rect">
            <a:avLst/>
          </a:prstGeom>
          <a:noFill/>
        </p:spPr>
      </p:pic>
      <p:sp>
        <p:nvSpPr>
          <p:cNvPr id="6" name="Rectangle 1">
            <a:extLst>
              <a:ext uri="{FF2B5EF4-FFF2-40B4-BE49-F238E27FC236}">
                <a16:creationId xmlns:a16="http://schemas.microsoft.com/office/drawing/2014/main" id="{5693CBF5-90FC-B1E2-BD7F-965F2A4BCD38}"/>
              </a:ext>
            </a:extLst>
          </p:cNvPr>
          <p:cNvSpPr>
            <a:spLocks noChangeArrowheads="1"/>
          </p:cNvSpPr>
          <p:nvPr/>
        </p:nvSpPr>
        <p:spPr bwMode="auto">
          <a:xfrm>
            <a:off x="0" y="0"/>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Distributes power to various subsystems based on their requirements.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Includes power switches, fuses, and circuit breakers for protection. </a:t>
            </a:r>
          </a:p>
        </p:txBody>
      </p:sp>
    </p:spTree>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1233</TotalTime>
  <Words>1257</Words>
  <Application>Microsoft Office PowerPoint</Application>
  <PresentationFormat>Custom</PresentationFormat>
  <Paragraphs>149</Paragraphs>
  <Slides>15</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15</vt:i4>
      </vt:variant>
    </vt:vector>
  </HeadingPairs>
  <TitlesOfParts>
    <vt:vector size="35" baseType="lpstr">
      <vt:lpstr>AGaramond RegularSC</vt:lpstr>
      <vt:lpstr>Algerian</vt:lpstr>
      <vt:lpstr>Aptos</vt:lpstr>
      <vt:lpstr>Arial</vt:lpstr>
      <vt:lpstr>Bahnschrift SemiBold</vt:lpstr>
      <vt:lpstr>Bradley Hand ITC</vt:lpstr>
      <vt:lpstr>Calibri</vt:lpstr>
      <vt:lpstr>Cambria Math</vt:lpstr>
      <vt:lpstr>Castellar</vt:lpstr>
      <vt:lpstr>Century</vt:lpstr>
      <vt:lpstr>Consolas</vt:lpstr>
      <vt:lpstr>Copperplate Gothic Bold</vt:lpstr>
      <vt:lpstr>Goldman</vt:lpstr>
      <vt:lpstr>Lucida Handwriting</vt:lpstr>
      <vt:lpstr>Oxanium Light</vt:lpstr>
      <vt:lpstr>Syncopate</vt:lpstr>
      <vt:lpstr>Tahoma</vt:lpstr>
      <vt:lpstr>Verdana</vt:lpstr>
      <vt:lpstr>Wingdings</vt:lpstr>
      <vt:lpstr>Office Theme</vt:lpstr>
      <vt:lpstr>PowerPoint Presentation</vt:lpstr>
      <vt:lpstr>SOME BASIC MISSION OBJECTIVES</vt:lpstr>
      <vt:lpstr>CubeSAT : A Closer Look</vt:lpstr>
      <vt:lpstr>thermal subsystem  To ensure that component temperature limits are not exceeded</vt:lpstr>
      <vt:lpstr>COMMUNICATION SUBSYSTEM</vt:lpstr>
      <vt:lpstr>Solution: Antenna Design</vt:lpstr>
      <vt:lpstr>SENSOR SUBSYSTEM</vt:lpstr>
      <vt:lpstr>PowerPoint Presentation</vt:lpstr>
      <vt:lpstr>POWER SUBSYSTEM</vt:lpstr>
      <vt:lpstr>Challenges and Solutions</vt:lpstr>
      <vt:lpstr>MODES ALONG THE MISSION</vt:lpstr>
      <vt:lpstr>SOME OPERATIONS </vt:lpstr>
      <vt:lpstr>PowerPoint Presentation</vt:lpstr>
      <vt:lpstr>Data From Other Projects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WILBER SEQUEIRA</dc:creator>
  <cp:lastModifiedBy>Warren Sequeira</cp:lastModifiedBy>
  <cp:revision>8</cp:revision>
  <dcterms:created xsi:type="dcterms:W3CDTF">2024-11-01T10:29:50Z</dcterms:created>
  <dcterms:modified xsi:type="dcterms:W3CDTF">2024-11-02T17:02:48Z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2024-11-01T00:00:00Z</vt:filetime>
  </property>
  <property fmtid="{D5CDD505-2E9C-101B-9397-08002B2CF9AE}" pid="3" name="Creator">
    <vt:lpwstr>Chromium</vt:lpwstr>
  </property>
  <property fmtid="{D5CDD505-2E9C-101B-9397-08002B2CF9AE}" pid="4" name="LastSaved">
    <vt:filetime>2024-11-01T00:00:00Z</vt:filetime>
  </property>
  <property fmtid="{D5CDD505-2E9C-101B-9397-08002B2CF9AE}" pid="5" name="Producer">
    <vt:lpwstr>GPL Ghostscript 10.04.0</vt:lpwstr>
  </property>
</Properties>
</file>